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7432000" cy="32918400"/>
  <p:notesSz cx="6858000" cy="9144000"/>
  <p:defaultTextStyle>
    <a:defPPr>
      <a:defRPr lang="en-US"/>
    </a:defPPr>
    <a:lvl1pPr marL="0" algn="l" defTabSz="2896819" rtl="0" eaLnBrk="1" latinLnBrk="0" hangingPunct="1">
      <a:defRPr sz="5702" kern="1200">
        <a:solidFill>
          <a:schemeClr val="tx1"/>
        </a:solidFill>
        <a:latin typeface="+mn-lt"/>
        <a:ea typeface="+mn-ea"/>
        <a:cs typeface="+mn-cs"/>
      </a:defRPr>
    </a:lvl1pPr>
    <a:lvl2pPr marL="1448410" algn="l" defTabSz="2896819" rtl="0" eaLnBrk="1" latinLnBrk="0" hangingPunct="1">
      <a:defRPr sz="5702" kern="1200">
        <a:solidFill>
          <a:schemeClr val="tx1"/>
        </a:solidFill>
        <a:latin typeface="+mn-lt"/>
        <a:ea typeface="+mn-ea"/>
        <a:cs typeface="+mn-cs"/>
      </a:defRPr>
    </a:lvl2pPr>
    <a:lvl3pPr marL="2896819" algn="l" defTabSz="2896819" rtl="0" eaLnBrk="1" latinLnBrk="0" hangingPunct="1">
      <a:defRPr sz="5702" kern="1200">
        <a:solidFill>
          <a:schemeClr val="tx1"/>
        </a:solidFill>
        <a:latin typeface="+mn-lt"/>
        <a:ea typeface="+mn-ea"/>
        <a:cs typeface="+mn-cs"/>
      </a:defRPr>
    </a:lvl3pPr>
    <a:lvl4pPr marL="4345229" algn="l" defTabSz="2896819" rtl="0" eaLnBrk="1" latinLnBrk="0" hangingPunct="1">
      <a:defRPr sz="5702" kern="1200">
        <a:solidFill>
          <a:schemeClr val="tx1"/>
        </a:solidFill>
        <a:latin typeface="+mn-lt"/>
        <a:ea typeface="+mn-ea"/>
        <a:cs typeface="+mn-cs"/>
      </a:defRPr>
    </a:lvl4pPr>
    <a:lvl5pPr marL="5793638" algn="l" defTabSz="2896819" rtl="0" eaLnBrk="1" latinLnBrk="0" hangingPunct="1">
      <a:defRPr sz="5702" kern="1200">
        <a:solidFill>
          <a:schemeClr val="tx1"/>
        </a:solidFill>
        <a:latin typeface="+mn-lt"/>
        <a:ea typeface="+mn-ea"/>
        <a:cs typeface="+mn-cs"/>
      </a:defRPr>
    </a:lvl5pPr>
    <a:lvl6pPr marL="7242048" algn="l" defTabSz="2896819" rtl="0" eaLnBrk="1" latinLnBrk="0" hangingPunct="1">
      <a:defRPr sz="5702" kern="1200">
        <a:solidFill>
          <a:schemeClr val="tx1"/>
        </a:solidFill>
        <a:latin typeface="+mn-lt"/>
        <a:ea typeface="+mn-ea"/>
        <a:cs typeface="+mn-cs"/>
      </a:defRPr>
    </a:lvl6pPr>
    <a:lvl7pPr marL="8690458" algn="l" defTabSz="2896819" rtl="0" eaLnBrk="1" latinLnBrk="0" hangingPunct="1">
      <a:defRPr sz="5702" kern="1200">
        <a:solidFill>
          <a:schemeClr val="tx1"/>
        </a:solidFill>
        <a:latin typeface="+mn-lt"/>
        <a:ea typeface="+mn-ea"/>
        <a:cs typeface="+mn-cs"/>
      </a:defRPr>
    </a:lvl7pPr>
    <a:lvl8pPr marL="10138867" algn="l" defTabSz="2896819" rtl="0" eaLnBrk="1" latinLnBrk="0" hangingPunct="1">
      <a:defRPr sz="5702" kern="1200">
        <a:solidFill>
          <a:schemeClr val="tx1"/>
        </a:solidFill>
        <a:latin typeface="+mn-lt"/>
        <a:ea typeface="+mn-ea"/>
        <a:cs typeface="+mn-cs"/>
      </a:defRPr>
    </a:lvl8pPr>
    <a:lvl9pPr marL="11587277" algn="l" defTabSz="2896819" rtl="0" eaLnBrk="1" latinLnBrk="0" hangingPunct="1">
      <a:defRPr sz="570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Baskerville" initials="SB" lastIdx="1" clrIdx="0">
    <p:extLst>
      <p:ext uri="{19B8F6BF-5375-455C-9EA6-DF929625EA0E}">
        <p15:presenceInfo xmlns:p15="http://schemas.microsoft.com/office/powerpoint/2012/main" userId="2bb70c95f61e251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3" d="100"/>
          <a:sy n="13" d="100"/>
        </p:scale>
        <p:origin x="13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387342"/>
            <a:ext cx="23317200" cy="11460480"/>
          </a:xfrm>
        </p:spPr>
        <p:txBody>
          <a:bodyPr anchor="b"/>
          <a:lstStyle>
            <a:lvl1pPr algn="ctr">
              <a:defRPr sz="18000"/>
            </a:lvl1pPr>
          </a:lstStyle>
          <a:p>
            <a:r>
              <a:rPr lang="en-US" smtClean="0"/>
              <a:t>Click to edit Master title style</a:t>
            </a:r>
            <a:endParaRPr lang="en-US" dirty="0"/>
          </a:p>
        </p:txBody>
      </p:sp>
      <p:sp>
        <p:nvSpPr>
          <p:cNvPr id="3" name="Subtitle 2"/>
          <p:cNvSpPr>
            <a:spLocks noGrp="1"/>
          </p:cNvSpPr>
          <p:nvPr>
            <p:ph type="subTitle" idx="1"/>
          </p:nvPr>
        </p:nvSpPr>
        <p:spPr>
          <a:xfrm>
            <a:off x="3429000" y="17289782"/>
            <a:ext cx="20574000" cy="7947658"/>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F7C254-EAC2-47BF-A4E7-FDE31BA77C60}"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1239687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7C254-EAC2-47BF-A4E7-FDE31BA77C60}"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164144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7" y="1752600"/>
            <a:ext cx="5915025"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885952" y="1752600"/>
            <a:ext cx="17402175"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7C254-EAC2-47BF-A4E7-FDE31BA77C60}"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28407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7C254-EAC2-47BF-A4E7-FDE31BA77C60}"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191418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4" y="8206749"/>
            <a:ext cx="23660100" cy="13693138"/>
          </a:xfrm>
        </p:spPr>
        <p:txBody>
          <a:bodyPr anchor="b"/>
          <a:lstStyle>
            <a:lvl1pPr>
              <a:defRPr sz="18000"/>
            </a:lvl1pPr>
          </a:lstStyle>
          <a:p>
            <a:r>
              <a:rPr lang="en-US" smtClean="0"/>
              <a:t>Click to edit Master title style</a:t>
            </a:r>
            <a:endParaRPr lang="en-US" dirty="0"/>
          </a:p>
        </p:txBody>
      </p:sp>
      <p:sp>
        <p:nvSpPr>
          <p:cNvPr id="3" name="Text Placeholder 2"/>
          <p:cNvSpPr>
            <a:spLocks noGrp="1"/>
          </p:cNvSpPr>
          <p:nvPr>
            <p:ph type="body" idx="1"/>
          </p:nvPr>
        </p:nvSpPr>
        <p:spPr>
          <a:xfrm>
            <a:off x="1871664" y="22029429"/>
            <a:ext cx="23660100" cy="7200898"/>
          </a:xfrm>
        </p:spPr>
        <p:txBody>
          <a:bodyPr/>
          <a:lstStyle>
            <a:lvl1pPr marL="0" indent="0">
              <a:buNone/>
              <a:defRPr sz="7200">
                <a:solidFill>
                  <a:schemeClr val="tx1"/>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7C254-EAC2-47BF-A4E7-FDE31BA77C60}"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296378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885950" y="8763000"/>
            <a:ext cx="1165860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3887450" y="8763000"/>
            <a:ext cx="1165860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F7C254-EAC2-47BF-A4E7-FDE31BA77C60}"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2393195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1752607"/>
            <a:ext cx="2366010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889526" y="8069582"/>
            <a:ext cx="11605020" cy="395477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smtClean="0"/>
              <a:t>Click to edit Master text styles</a:t>
            </a:r>
          </a:p>
        </p:txBody>
      </p:sp>
      <p:sp>
        <p:nvSpPr>
          <p:cNvPr id="4" name="Content Placeholder 3"/>
          <p:cNvSpPr>
            <a:spLocks noGrp="1"/>
          </p:cNvSpPr>
          <p:nvPr>
            <p:ph sz="half" idx="2"/>
          </p:nvPr>
        </p:nvSpPr>
        <p:spPr>
          <a:xfrm>
            <a:off x="1889526" y="12024360"/>
            <a:ext cx="11605020"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3887452" y="8069582"/>
            <a:ext cx="11662173" cy="395477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smtClean="0"/>
              <a:t>Click to edit Master text styles</a:t>
            </a:r>
          </a:p>
        </p:txBody>
      </p:sp>
      <p:sp>
        <p:nvSpPr>
          <p:cNvPr id="6" name="Content Placeholder 5"/>
          <p:cNvSpPr>
            <a:spLocks noGrp="1"/>
          </p:cNvSpPr>
          <p:nvPr>
            <p:ph sz="quarter" idx="4"/>
          </p:nvPr>
        </p:nvSpPr>
        <p:spPr>
          <a:xfrm>
            <a:off x="13887452" y="12024360"/>
            <a:ext cx="11662173"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F7C254-EAC2-47BF-A4E7-FDE31BA77C60}" type="datetimeFigureOut">
              <a:rPr lang="en-US" smtClean="0"/>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1573801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F7C254-EAC2-47BF-A4E7-FDE31BA77C60}" type="datetimeFigureOut">
              <a:rPr lang="en-US" smtClean="0"/>
              <a:t>4/28/2015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54574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7C254-EAC2-47BF-A4E7-FDE31BA77C60}" type="datetimeFigureOut">
              <a:rPr lang="en-US" smtClean="0"/>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57215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2194560"/>
            <a:ext cx="8847534" cy="7680960"/>
          </a:xfrm>
        </p:spPr>
        <p:txBody>
          <a:bodyPr anchor="b"/>
          <a:lstStyle>
            <a:lvl1pPr>
              <a:defRPr sz="9600"/>
            </a:lvl1pPr>
          </a:lstStyle>
          <a:p>
            <a:r>
              <a:rPr lang="en-US" smtClean="0"/>
              <a:t>Click to edit Master title style</a:t>
            </a:r>
            <a:endParaRPr lang="en-US" dirty="0"/>
          </a:p>
        </p:txBody>
      </p:sp>
      <p:sp>
        <p:nvSpPr>
          <p:cNvPr id="3" name="Content Placeholder 2"/>
          <p:cNvSpPr>
            <a:spLocks noGrp="1"/>
          </p:cNvSpPr>
          <p:nvPr>
            <p:ph idx="1"/>
          </p:nvPr>
        </p:nvSpPr>
        <p:spPr>
          <a:xfrm>
            <a:off x="11662173" y="4739647"/>
            <a:ext cx="13887450" cy="2339340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889523" y="9875520"/>
            <a:ext cx="8847534" cy="1829562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7C254-EAC2-47BF-A4E7-FDE31BA77C60}"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364580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2194560"/>
            <a:ext cx="8847534" cy="7680960"/>
          </a:xfrm>
        </p:spPr>
        <p:txBody>
          <a:bodyPr anchor="b"/>
          <a:lstStyle>
            <a:lvl1pPr>
              <a:defRPr sz="9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62173" y="4739647"/>
            <a:ext cx="13887450" cy="23393400"/>
          </a:xfrm>
        </p:spPr>
        <p:txBody>
          <a:bodyPr anchor="t"/>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US" smtClean="0"/>
              <a:t>Click icon to add picture</a:t>
            </a:r>
            <a:endParaRPr lang="en-US" dirty="0"/>
          </a:p>
        </p:txBody>
      </p:sp>
      <p:sp>
        <p:nvSpPr>
          <p:cNvPr id="4" name="Text Placeholder 3"/>
          <p:cNvSpPr>
            <a:spLocks noGrp="1"/>
          </p:cNvSpPr>
          <p:nvPr>
            <p:ph type="body" sz="half" idx="2"/>
          </p:nvPr>
        </p:nvSpPr>
        <p:spPr>
          <a:xfrm>
            <a:off x="1889523" y="9875520"/>
            <a:ext cx="8847534" cy="1829562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7C254-EAC2-47BF-A4E7-FDE31BA77C60}"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D7A726-F76C-438A-A722-0470E1D0BE6B}" type="slidenum">
              <a:rPr lang="en-US" smtClean="0"/>
              <a:t>‹#›</a:t>
            </a:fld>
            <a:endParaRPr lang="en-US"/>
          </a:p>
        </p:txBody>
      </p:sp>
    </p:spTree>
    <p:extLst>
      <p:ext uri="{BB962C8B-B14F-4D97-AF65-F5344CB8AC3E}">
        <p14:creationId xmlns:p14="http://schemas.microsoft.com/office/powerpoint/2010/main" val="17230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752607"/>
            <a:ext cx="2366010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885950" y="8763000"/>
            <a:ext cx="2366010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885950" y="30510487"/>
            <a:ext cx="6172200" cy="1752600"/>
          </a:xfrm>
          <a:prstGeom prst="rect">
            <a:avLst/>
          </a:prstGeom>
        </p:spPr>
        <p:txBody>
          <a:bodyPr vert="horz" lIns="91440" tIns="45720" rIns="91440" bIns="45720" rtlCol="0" anchor="ctr"/>
          <a:lstStyle>
            <a:lvl1pPr algn="l">
              <a:defRPr sz="3600">
                <a:solidFill>
                  <a:schemeClr val="tx1">
                    <a:tint val="75000"/>
                  </a:schemeClr>
                </a:solidFill>
              </a:defRPr>
            </a:lvl1pPr>
          </a:lstStyle>
          <a:p>
            <a:fld id="{46F7C254-EAC2-47BF-A4E7-FDE31BA77C60}" type="datetimeFigureOut">
              <a:rPr lang="en-US" smtClean="0"/>
              <a:t>4/28/2015</a:t>
            </a:fld>
            <a:endParaRPr lang="en-US"/>
          </a:p>
        </p:txBody>
      </p:sp>
      <p:sp>
        <p:nvSpPr>
          <p:cNvPr id="5" name="Footer Placeholder 4"/>
          <p:cNvSpPr>
            <a:spLocks noGrp="1"/>
          </p:cNvSpPr>
          <p:nvPr>
            <p:ph type="ftr" sz="quarter" idx="3"/>
          </p:nvPr>
        </p:nvSpPr>
        <p:spPr>
          <a:xfrm>
            <a:off x="9086850" y="30510487"/>
            <a:ext cx="9258300" cy="1752600"/>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0510487"/>
            <a:ext cx="6172200" cy="1752600"/>
          </a:xfrm>
          <a:prstGeom prst="rect">
            <a:avLst/>
          </a:prstGeom>
        </p:spPr>
        <p:txBody>
          <a:bodyPr vert="horz" lIns="91440" tIns="45720" rIns="91440" bIns="45720" rtlCol="0" anchor="ctr"/>
          <a:lstStyle>
            <a:lvl1pPr algn="r">
              <a:defRPr sz="3600">
                <a:solidFill>
                  <a:schemeClr val="tx1">
                    <a:tint val="75000"/>
                  </a:schemeClr>
                </a:solidFill>
              </a:defRPr>
            </a:lvl1pPr>
          </a:lstStyle>
          <a:p>
            <a:fld id="{F0D7A726-F76C-438A-A722-0470E1D0BE6B}" type="slidenum">
              <a:rPr lang="en-US" smtClean="0"/>
              <a:t>‹#›</a:t>
            </a:fld>
            <a:endParaRPr lang="en-US"/>
          </a:p>
        </p:txBody>
      </p:sp>
    </p:spTree>
    <p:extLst>
      <p:ext uri="{BB962C8B-B14F-4D97-AF65-F5344CB8AC3E}">
        <p14:creationId xmlns:p14="http://schemas.microsoft.com/office/powerpoint/2010/main" val="565519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22" y="541169"/>
            <a:ext cx="3467400" cy="339881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56036" y="740390"/>
            <a:ext cx="3729812" cy="3199594"/>
          </a:xfrm>
          <a:prstGeom prst="rect">
            <a:avLst/>
          </a:prstGeom>
        </p:spPr>
      </p:pic>
      <p:grpSp>
        <p:nvGrpSpPr>
          <p:cNvPr id="51" name="Group 50"/>
          <p:cNvGrpSpPr/>
          <p:nvPr/>
        </p:nvGrpSpPr>
        <p:grpSpPr>
          <a:xfrm>
            <a:off x="6699557" y="255896"/>
            <a:ext cx="13688911" cy="2457294"/>
            <a:chOff x="6768314" y="419707"/>
            <a:chExt cx="13688911" cy="2457294"/>
          </a:xfrm>
        </p:grpSpPr>
        <p:sp>
          <p:nvSpPr>
            <p:cNvPr id="7" name="Rounded Rectangle 6"/>
            <p:cNvSpPr/>
            <p:nvPr/>
          </p:nvSpPr>
          <p:spPr>
            <a:xfrm>
              <a:off x="7002378" y="419707"/>
              <a:ext cx="13454847" cy="245729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768314" y="516122"/>
              <a:ext cx="13534189" cy="2308324"/>
            </a:xfrm>
            <a:prstGeom prst="rect">
              <a:avLst/>
            </a:prstGeom>
            <a:noFill/>
          </p:spPr>
          <p:txBody>
            <a:bodyPr wrap="square" rtlCol="0">
              <a:spAutoFit/>
            </a:bodyPr>
            <a:lstStyle/>
            <a:p>
              <a:pPr algn="ctr"/>
              <a:r>
                <a:rPr lang="en-US" sz="7200" b="1" dirty="0" smtClean="0">
                  <a:latin typeface="Castellar" panose="020A0402060406010301" pitchFamily="18" charset="0"/>
                </a:rPr>
                <a:t>Variable stars:</a:t>
              </a:r>
            </a:p>
            <a:p>
              <a:pPr algn="ctr"/>
              <a:r>
                <a:rPr lang="en-US" sz="7200" b="1" dirty="0" smtClean="0">
                  <a:latin typeface="Castellar" panose="020A0402060406010301" pitchFamily="18" charset="0"/>
                </a:rPr>
                <a:t> ever changing lights</a:t>
              </a:r>
              <a:endParaRPr lang="en-US" sz="7200" b="1" dirty="0">
                <a:latin typeface="Castellar" panose="020A0402060406010301" pitchFamily="18" charset="0"/>
              </a:endParaRPr>
            </a:p>
          </p:txBody>
        </p:sp>
      </p:grpSp>
      <p:grpSp>
        <p:nvGrpSpPr>
          <p:cNvPr id="8" name="Group 7"/>
          <p:cNvGrpSpPr/>
          <p:nvPr/>
        </p:nvGrpSpPr>
        <p:grpSpPr>
          <a:xfrm>
            <a:off x="1203738" y="5536010"/>
            <a:ext cx="10664768" cy="1530126"/>
            <a:chOff x="8779264" y="4970386"/>
            <a:chExt cx="10048018" cy="2057400"/>
          </a:xfrm>
        </p:grpSpPr>
        <p:sp>
          <p:nvSpPr>
            <p:cNvPr id="9" name="Rounded Rectangle 8"/>
            <p:cNvSpPr/>
            <p:nvPr/>
          </p:nvSpPr>
          <p:spPr>
            <a:xfrm>
              <a:off x="8779264" y="4970386"/>
              <a:ext cx="10048018" cy="2057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656314" y="5285928"/>
              <a:ext cx="7948540" cy="1200330"/>
            </a:xfrm>
            <a:prstGeom prst="rect">
              <a:avLst/>
            </a:prstGeom>
            <a:noFill/>
          </p:spPr>
          <p:txBody>
            <a:bodyPr wrap="square" rtlCol="0">
              <a:spAutoFit/>
            </a:bodyPr>
            <a:lstStyle/>
            <a:p>
              <a:pPr algn="ctr"/>
              <a:r>
                <a:rPr lang="en-US" sz="7200" b="1" dirty="0" smtClean="0">
                  <a:latin typeface="Centaur" panose="02030504050205020304" pitchFamily="18" charset="0"/>
                </a:rPr>
                <a:t>What are Variable Stars</a:t>
              </a:r>
              <a:endParaRPr lang="en-US" sz="7200" b="1" dirty="0">
                <a:latin typeface="Centaur" panose="02030504050205020304" pitchFamily="18" charset="0"/>
              </a:endParaRPr>
            </a:p>
          </p:txBody>
        </p:sp>
      </p:grpSp>
      <p:grpSp>
        <p:nvGrpSpPr>
          <p:cNvPr id="11" name="Group 10"/>
          <p:cNvGrpSpPr/>
          <p:nvPr/>
        </p:nvGrpSpPr>
        <p:grpSpPr>
          <a:xfrm>
            <a:off x="732349" y="7415221"/>
            <a:ext cx="11607546" cy="5482958"/>
            <a:chOff x="7350292" y="7750970"/>
            <a:chExt cx="6247450" cy="6501497"/>
          </a:xfrm>
        </p:grpSpPr>
        <p:sp>
          <p:nvSpPr>
            <p:cNvPr id="12" name="Rectangle 11"/>
            <p:cNvSpPr/>
            <p:nvPr/>
          </p:nvSpPr>
          <p:spPr>
            <a:xfrm>
              <a:off x="7350292" y="7750970"/>
              <a:ext cx="6247450" cy="62133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600" dirty="0">
                <a:solidFill>
                  <a:prstClr val="black"/>
                </a:solidFill>
              </a:endParaRPr>
            </a:p>
          </p:txBody>
        </p:sp>
        <p:sp>
          <p:nvSpPr>
            <p:cNvPr id="16" name="TextBox 15"/>
            <p:cNvSpPr txBox="1"/>
            <p:nvPr/>
          </p:nvSpPr>
          <p:spPr>
            <a:xfrm>
              <a:off x="7535803" y="8040284"/>
              <a:ext cx="5876428" cy="6212183"/>
            </a:xfrm>
            <a:prstGeom prst="rect">
              <a:avLst/>
            </a:prstGeom>
            <a:noFill/>
          </p:spPr>
          <p:txBody>
            <a:bodyPr wrap="square" rtlCol="0">
              <a:spAutoFit/>
            </a:bodyPr>
            <a:lstStyle/>
            <a:p>
              <a:pPr lvl="0"/>
              <a:r>
                <a:rPr lang="en-US" sz="3600" dirty="0">
                  <a:solidFill>
                    <a:prstClr val="black"/>
                  </a:solidFill>
                </a:rPr>
                <a:t>Variable Stars are stars that vary </a:t>
              </a:r>
              <a:r>
                <a:rPr lang="en-US" sz="3600" dirty="0" smtClean="0">
                  <a:solidFill>
                    <a:prstClr val="black"/>
                  </a:solidFill>
                </a:rPr>
                <a:t>their brightness over a period of time. This effect happens due to properties that the star has itself, such as rotating or changing in size, or things that externally effect the star, like stars in binary systems. Astronomers take a series of pictures over long periods o time in order to create a graph of the stars brightness over time. This data is used to determine it</a:t>
              </a:r>
              <a:r>
                <a:rPr lang="en-US" sz="3600" dirty="0">
                  <a:solidFill>
                    <a:prstClr val="black"/>
                  </a:solidFill>
                </a:rPr>
                <a:t>s</a:t>
              </a:r>
              <a:r>
                <a:rPr lang="en-US" sz="3600" dirty="0" smtClean="0">
                  <a:solidFill>
                    <a:prstClr val="black"/>
                  </a:solidFill>
                </a:rPr>
                <a:t> period, what type of variable it is, and occasionally, how far away the star is.</a:t>
              </a:r>
              <a:endParaRPr lang="en-US" sz="3600" dirty="0">
                <a:solidFill>
                  <a:prstClr val="black"/>
                </a:solidFill>
              </a:endParaRPr>
            </a:p>
          </p:txBody>
        </p:sp>
      </p:grpSp>
      <p:grpSp>
        <p:nvGrpSpPr>
          <p:cNvPr id="24" name="Group 23"/>
          <p:cNvGrpSpPr/>
          <p:nvPr/>
        </p:nvGrpSpPr>
        <p:grpSpPr>
          <a:xfrm>
            <a:off x="13832907" y="5535388"/>
            <a:ext cx="13021323" cy="1649199"/>
            <a:chOff x="9067439" y="14902147"/>
            <a:chExt cx="9703737" cy="2471013"/>
          </a:xfrm>
        </p:grpSpPr>
        <p:sp>
          <p:nvSpPr>
            <p:cNvPr id="23" name="Rounded Rectangle 22"/>
            <p:cNvSpPr/>
            <p:nvPr/>
          </p:nvSpPr>
          <p:spPr>
            <a:xfrm>
              <a:off x="9067439" y="14902147"/>
              <a:ext cx="9703737" cy="228435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945036" y="15249501"/>
              <a:ext cx="7948540" cy="2123659"/>
            </a:xfrm>
            <a:prstGeom prst="rect">
              <a:avLst/>
            </a:prstGeom>
            <a:noFill/>
          </p:spPr>
          <p:txBody>
            <a:bodyPr wrap="square" rtlCol="0">
              <a:spAutoFit/>
            </a:bodyPr>
            <a:lstStyle/>
            <a:p>
              <a:pPr algn="ctr"/>
              <a:r>
                <a:rPr lang="en-US" sz="6600" b="1" dirty="0" smtClean="0">
                  <a:latin typeface="Centaur" panose="02030504050205020304" pitchFamily="18" charset="0"/>
                </a:rPr>
                <a:t>My Research and Its Importance</a:t>
              </a:r>
              <a:endParaRPr lang="en-US" sz="6600" b="1" dirty="0">
                <a:latin typeface="Centaur" panose="02030504050205020304" pitchFamily="18" charset="0"/>
              </a:endParaRPr>
            </a:p>
          </p:txBody>
        </p:sp>
      </p:grpSp>
      <p:grpSp>
        <p:nvGrpSpPr>
          <p:cNvPr id="15" name="Group 14"/>
          <p:cNvGrpSpPr/>
          <p:nvPr/>
        </p:nvGrpSpPr>
        <p:grpSpPr>
          <a:xfrm>
            <a:off x="13789442" y="7480169"/>
            <a:ext cx="13096406" cy="5255857"/>
            <a:chOff x="15796260" y="8017071"/>
            <a:chExt cx="10740209" cy="5213325"/>
          </a:xfrm>
        </p:grpSpPr>
        <p:sp>
          <p:nvSpPr>
            <p:cNvPr id="27" name="Rectangle 26"/>
            <p:cNvSpPr/>
            <p:nvPr/>
          </p:nvSpPr>
          <p:spPr>
            <a:xfrm>
              <a:off x="15796260" y="8017071"/>
              <a:ext cx="10740209" cy="51262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600" dirty="0">
                <a:solidFill>
                  <a:prstClr val="black"/>
                </a:solidFill>
              </a:endParaRPr>
            </a:p>
          </p:txBody>
        </p:sp>
        <p:sp>
          <p:nvSpPr>
            <p:cNvPr id="28" name="TextBox 27"/>
            <p:cNvSpPr txBox="1"/>
            <p:nvPr/>
          </p:nvSpPr>
          <p:spPr>
            <a:xfrm>
              <a:off x="15921989" y="8152083"/>
              <a:ext cx="10488748" cy="5078313"/>
            </a:xfrm>
            <a:prstGeom prst="rect">
              <a:avLst/>
            </a:prstGeom>
            <a:noFill/>
          </p:spPr>
          <p:txBody>
            <a:bodyPr wrap="square" rtlCol="0">
              <a:spAutoFit/>
            </a:bodyPr>
            <a:lstStyle/>
            <a:p>
              <a:pPr lvl="0"/>
              <a:r>
                <a:rPr lang="en-US" sz="3600" dirty="0" smtClean="0">
                  <a:solidFill>
                    <a:prstClr val="black"/>
                  </a:solidFill>
                </a:rPr>
                <a:t>I have been collecting data at the UMD observatory on a star called Zeta Geminorum. Zeta Geminorum is a Classical Cepheid variable in the constellation Gemini. The fact that it is a Cepheid variable means that we can determine, fairly accurately, the distance to that star. I attempted to observe this star in order to recreate the processes that other researchers used to get the data in the first place. If the data I collected was accurate enough I could submit my findings to help update the information about the star.</a:t>
              </a:r>
              <a:endParaRPr lang="en-US" sz="3600" dirty="0">
                <a:solidFill>
                  <a:prstClr val="black"/>
                </a:solidFill>
              </a:endParaRPr>
            </a:p>
          </p:txBody>
        </p:sp>
      </p:grpSp>
      <p:grpSp>
        <p:nvGrpSpPr>
          <p:cNvPr id="14" name="Group 13"/>
          <p:cNvGrpSpPr/>
          <p:nvPr/>
        </p:nvGrpSpPr>
        <p:grpSpPr>
          <a:xfrm>
            <a:off x="718622" y="13149141"/>
            <a:ext cx="12174913" cy="1515473"/>
            <a:chOff x="296664" y="14442057"/>
            <a:chExt cx="7948540" cy="2448863"/>
          </a:xfrm>
        </p:grpSpPr>
        <p:sp>
          <p:nvSpPr>
            <p:cNvPr id="32" name="Rounded Rectangle 31"/>
            <p:cNvSpPr/>
            <p:nvPr/>
          </p:nvSpPr>
          <p:spPr>
            <a:xfrm>
              <a:off x="352025" y="14442057"/>
              <a:ext cx="7837818" cy="24488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96664" y="14924723"/>
              <a:ext cx="7948540" cy="1790418"/>
            </a:xfrm>
            <a:prstGeom prst="rect">
              <a:avLst/>
            </a:prstGeom>
            <a:noFill/>
          </p:spPr>
          <p:txBody>
            <a:bodyPr wrap="square" rtlCol="0">
              <a:spAutoFit/>
            </a:bodyPr>
            <a:lstStyle/>
            <a:p>
              <a:pPr algn="ctr"/>
              <a:r>
                <a:rPr lang="en-US" sz="6600" b="1" dirty="0" smtClean="0">
                  <a:latin typeface="Centaur" panose="02030504050205020304" pitchFamily="18" charset="0"/>
                </a:rPr>
                <a:t>Zeta </a:t>
              </a:r>
              <a:r>
                <a:rPr lang="en-US" sz="6600" b="1" dirty="0" err="1" smtClean="0">
                  <a:latin typeface="Centaur" panose="02030504050205020304" pitchFamily="18" charset="0"/>
                </a:rPr>
                <a:t>Geminorum</a:t>
              </a:r>
              <a:r>
                <a:rPr lang="en-US" sz="6600" b="1" dirty="0" smtClean="0">
                  <a:latin typeface="Centaur" panose="02030504050205020304" pitchFamily="18" charset="0"/>
                </a:rPr>
                <a:t> Light Curve Graph </a:t>
              </a:r>
              <a:endParaRPr lang="en-US" sz="6600" b="1" dirty="0">
                <a:latin typeface="Centaur" panose="02030504050205020304" pitchFamily="18" charset="0"/>
              </a:endParaRPr>
            </a:p>
          </p:txBody>
        </p:sp>
      </p:grpSp>
      <p:grpSp>
        <p:nvGrpSpPr>
          <p:cNvPr id="52" name="Group 51"/>
          <p:cNvGrpSpPr/>
          <p:nvPr/>
        </p:nvGrpSpPr>
        <p:grpSpPr>
          <a:xfrm>
            <a:off x="17559954" y="16103759"/>
            <a:ext cx="7994578" cy="6178401"/>
            <a:chOff x="17788756" y="16622392"/>
            <a:chExt cx="7994578" cy="6178401"/>
          </a:xfrm>
        </p:grpSpPr>
        <p:sp>
          <p:nvSpPr>
            <p:cNvPr id="35" name="Rectangle 34"/>
            <p:cNvSpPr/>
            <p:nvPr/>
          </p:nvSpPr>
          <p:spPr>
            <a:xfrm>
              <a:off x="17788756" y="16622392"/>
              <a:ext cx="7994578" cy="617840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600" dirty="0">
                <a:solidFill>
                  <a:prstClr val="black"/>
                </a:solidFill>
              </a:endParaRPr>
            </a:p>
          </p:txBody>
        </p:sp>
        <p:sp>
          <p:nvSpPr>
            <p:cNvPr id="38" name="TextBox 37"/>
            <p:cNvSpPr txBox="1"/>
            <p:nvPr/>
          </p:nvSpPr>
          <p:spPr>
            <a:xfrm>
              <a:off x="17997808" y="16826677"/>
              <a:ext cx="7285351" cy="5632311"/>
            </a:xfrm>
            <a:prstGeom prst="rect">
              <a:avLst/>
            </a:prstGeom>
            <a:noFill/>
          </p:spPr>
          <p:txBody>
            <a:bodyPr wrap="square" rtlCol="0">
              <a:spAutoFit/>
            </a:bodyPr>
            <a:lstStyle/>
            <a:p>
              <a:pPr lvl="0"/>
              <a:r>
                <a:rPr lang="en-US" sz="4000" b="1" dirty="0" smtClean="0">
                  <a:solidFill>
                    <a:prstClr val="black"/>
                  </a:solidFill>
                </a:rPr>
                <a:t>Period: </a:t>
              </a:r>
              <a:r>
                <a:rPr lang="en-US" sz="4000" dirty="0" smtClean="0">
                  <a:solidFill>
                    <a:prstClr val="black"/>
                  </a:solidFill>
                </a:rPr>
                <a:t>10.15 Days</a:t>
              </a:r>
            </a:p>
            <a:p>
              <a:pPr lvl="0"/>
              <a:endParaRPr lang="en-US" sz="4000" dirty="0">
                <a:solidFill>
                  <a:prstClr val="black"/>
                </a:solidFill>
              </a:endParaRPr>
            </a:p>
            <a:p>
              <a:pPr lvl="0"/>
              <a:r>
                <a:rPr lang="en-US" sz="4000" b="1" dirty="0" smtClean="0">
                  <a:solidFill>
                    <a:prstClr val="black"/>
                  </a:solidFill>
                </a:rPr>
                <a:t>Max Mag.: </a:t>
              </a:r>
              <a:r>
                <a:rPr lang="en-US" sz="4000" dirty="0" smtClean="0">
                  <a:solidFill>
                    <a:prstClr val="black"/>
                  </a:solidFill>
                </a:rPr>
                <a:t>4.18</a:t>
              </a:r>
            </a:p>
            <a:p>
              <a:pPr lvl="0"/>
              <a:endParaRPr lang="en-US" sz="4000" b="1" dirty="0">
                <a:solidFill>
                  <a:prstClr val="black"/>
                </a:solidFill>
              </a:endParaRPr>
            </a:p>
            <a:p>
              <a:pPr lvl="0"/>
              <a:r>
                <a:rPr lang="en-US" sz="4000" b="1" dirty="0" smtClean="0">
                  <a:solidFill>
                    <a:prstClr val="black"/>
                  </a:solidFill>
                </a:rPr>
                <a:t>Min Mag.: </a:t>
              </a:r>
              <a:r>
                <a:rPr lang="en-US" sz="4000" dirty="0" smtClean="0">
                  <a:solidFill>
                    <a:prstClr val="black"/>
                  </a:solidFill>
                </a:rPr>
                <a:t>3.62</a:t>
              </a:r>
            </a:p>
            <a:p>
              <a:pPr lvl="0"/>
              <a:endParaRPr lang="en-US" sz="4000" b="1" dirty="0">
                <a:solidFill>
                  <a:prstClr val="black"/>
                </a:solidFill>
              </a:endParaRPr>
            </a:p>
            <a:p>
              <a:pPr lvl="0"/>
              <a:r>
                <a:rPr lang="en-US" sz="4000" b="1" dirty="0" smtClean="0">
                  <a:solidFill>
                    <a:prstClr val="black"/>
                  </a:solidFill>
                </a:rPr>
                <a:t>Variable type: </a:t>
              </a:r>
              <a:r>
                <a:rPr lang="en-US" sz="4000" dirty="0" smtClean="0">
                  <a:solidFill>
                    <a:prstClr val="black"/>
                  </a:solidFill>
                </a:rPr>
                <a:t>Classical Cepheid</a:t>
              </a:r>
            </a:p>
            <a:p>
              <a:pPr lvl="0"/>
              <a:endParaRPr lang="en-US" sz="4000" b="1" dirty="0">
                <a:solidFill>
                  <a:prstClr val="black"/>
                </a:solidFill>
              </a:endParaRPr>
            </a:p>
            <a:p>
              <a:pPr lvl="0"/>
              <a:r>
                <a:rPr lang="en-US" sz="4000" b="1" dirty="0" smtClean="0">
                  <a:solidFill>
                    <a:prstClr val="black"/>
                  </a:solidFill>
                </a:rPr>
                <a:t>Distance: </a:t>
              </a:r>
              <a:r>
                <a:rPr lang="en-US" sz="4000" dirty="0" smtClean="0">
                  <a:solidFill>
                    <a:prstClr val="black"/>
                  </a:solidFill>
                </a:rPr>
                <a:t>1,183 </a:t>
              </a:r>
              <a:r>
                <a:rPr lang="en-US" sz="4000" dirty="0" err="1" smtClean="0">
                  <a:solidFill>
                    <a:prstClr val="black"/>
                  </a:solidFill>
                </a:rPr>
                <a:t>ly</a:t>
              </a:r>
              <a:r>
                <a:rPr lang="en-US" sz="4000" dirty="0" smtClean="0">
                  <a:solidFill>
                    <a:prstClr val="black"/>
                  </a:solidFill>
                </a:rPr>
                <a:t> (light years)</a:t>
              </a:r>
              <a:endParaRPr lang="en-US" sz="4000" dirty="0">
                <a:solidFill>
                  <a:prstClr val="black"/>
                </a:solidFill>
              </a:endParaRPr>
            </a:p>
          </p:txBody>
        </p:sp>
      </p:grpSp>
      <p:grpSp>
        <p:nvGrpSpPr>
          <p:cNvPr id="18" name="Group 17"/>
          <p:cNvGrpSpPr/>
          <p:nvPr/>
        </p:nvGrpSpPr>
        <p:grpSpPr>
          <a:xfrm>
            <a:off x="14986089" y="24254892"/>
            <a:ext cx="11950922" cy="1361630"/>
            <a:chOff x="7987833" y="24413384"/>
            <a:chExt cx="11950922" cy="1553346"/>
          </a:xfrm>
        </p:grpSpPr>
        <p:sp>
          <p:nvSpPr>
            <p:cNvPr id="40" name="Rounded Rectangle 39"/>
            <p:cNvSpPr/>
            <p:nvPr/>
          </p:nvSpPr>
          <p:spPr>
            <a:xfrm>
              <a:off x="7987833" y="24413384"/>
              <a:ext cx="11950922" cy="155334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9827043" y="24559496"/>
              <a:ext cx="7948540" cy="1107996"/>
            </a:xfrm>
            <a:prstGeom prst="rect">
              <a:avLst/>
            </a:prstGeom>
            <a:noFill/>
          </p:spPr>
          <p:txBody>
            <a:bodyPr wrap="square" rtlCol="0">
              <a:spAutoFit/>
            </a:bodyPr>
            <a:lstStyle/>
            <a:p>
              <a:pPr algn="ctr"/>
              <a:r>
                <a:rPr lang="en-US" sz="6600" b="1" dirty="0" smtClean="0">
                  <a:latin typeface="Centaur" panose="02030504050205020304" pitchFamily="18" charset="0"/>
                </a:rPr>
                <a:t>Conclusion</a:t>
              </a:r>
              <a:endParaRPr lang="en-US" sz="6600" b="1" dirty="0">
                <a:latin typeface="Centaur" panose="02030504050205020304" pitchFamily="18" charset="0"/>
              </a:endParaRPr>
            </a:p>
          </p:txBody>
        </p:sp>
      </p:grpSp>
      <p:grpSp>
        <p:nvGrpSpPr>
          <p:cNvPr id="20" name="Group 19"/>
          <p:cNvGrpSpPr/>
          <p:nvPr/>
        </p:nvGrpSpPr>
        <p:grpSpPr>
          <a:xfrm>
            <a:off x="14744097" y="26325070"/>
            <a:ext cx="12110943" cy="4581230"/>
            <a:chOff x="7745380" y="26637439"/>
            <a:chExt cx="12110943" cy="5499848"/>
          </a:xfrm>
        </p:grpSpPr>
        <p:sp>
          <p:nvSpPr>
            <p:cNvPr id="39" name="Rectangle 38"/>
            <p:cNvSpPr/>
            <p:nvPr/>
          </p:nvSpPr>
          <p:spPr>
            <a:xfrm>
              <a:off x="7745380" y="26637439"/>
              <a:ext cx="12110943" cy="54998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600" dirty="0">
                <a:solidFill>
                  <a:prstClr val="black"/>
                </a:solidFill>
              </a:endParaRPr>
            </a:p>
          </p:txBody>
        </p:sp>
        <p:sp>
          <p:nvSpPr>
            <p:cNvPr id="43" name="TextBox 42"/>
            <p:cNvSpPr txBox="1"/>
            <p:nvPr/>
          </p:nvSpPr>
          <p:spPr>
            <a:xfrm>
              <a:off x="7983106" y="26734418"/>
              <a:ext cx="11872407" cy="4524315"/>
            </a:xfrm>
            <a:prstGeom prst="rect">
              <a:avLst/>
            </a:prstGeom>
            <a:noFill/>
          </p:spPr>
          <p:txBody>
            <a:bodyPr wrap="square" rtlCol="0">
              <a:spAutoFit/>
            </a:bodyPr>
            <a:lstStyle/>
            <a:p>
              <a:pPr lvl="0"/>
              <a:r>
                <a:rPr lang="en-US" sz="3600" dirty="0" smtClean="0">
                  <a:solidFill>
                    <a:prstClr val="black"/>
                  </a:solidFill>
                </a:rPr>
                <a:t>Zeta Geminorum has a period of ten days, but I was only realistically able to observe for a max of  three or four hours a night. The data I collected ended up being a very small portion of the light curve and I was not able to generate a full light curve with the data I was able </a:t>
              </a:r>
              <a:r>
                <a:rPr lang="en-US" sz="3600" smtClean="0">
                  <a:solidFill>
                    <a:prstClr val="black"/>
                  </a:solidFill>
                </a:rPr>
                <a:t>to collect. </a:t>
              </a:r>
              <a:r>
                <a:rPr lang="en-US" sz="3600" dirty="0" smtClean="0">
                  <a:solidFill>
                    <a:prstClr val="black"/>
                  </a:solidFill>
                </a:rPr>
                <a:t>Astronomers must be dedicated and have a large amount of time to devote to observing in order to collect useful data. Unfortunately I did not have the means to attain such a level of devotion. </a:t>
              </a:r>
              <a:endParaRPr lang="en-US" sz="3600" dirty="0">
                <a:solidFill>
                  <a:prstClr val="black"/>
                </a:solidFill>
              </a:endParaRPr>
            </a:p>
          </p:txBody>
        </p:sp>
      </p:grpSp>
      <p:grpSp>
        <p:nvGrpSpPr>
          <p:cNvPr id="42" name="Group 41"/>
          <p:cNvGrpSpPr/>
          <p:nvPr/>
        </p:nvGrpSpPr>
        <p:grpSpPr>
          <a:xfrm>
            <a:off x="16397993" y="13100061"/>
            <a:ext cx="9843906" cy="2235659"/>
            <a:chOff x="8779264" y="4970386"/>
            <a:chExt cx="10048018" cy="2101362"/>
          </a:xfrm>
        </p:grpSpPr>
        <p:sp>
          <p:nvSpPr>
            <p:cNvPr id="44" name="Rounded Rectangle 43"/>
            <p:cNvSpPr/>
            <p:nvPr/>
          </p:nvSpPr>
          <p:spPr>
            <a:xfrm>
              <a:off x="8779264" y="4970386"/>
              <a:ext cx="10048018" cy="2057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9805483" y="5075659"/>
              <a:ext cx="7948541" cy="1996089"/>
            </a:xfrm>
            <a:prstGeom prst="rect">
              <a:avLst/>
            </a:prstGeom>
            <a:noFill/>
          </p:spPr>
          <p:txBody>
            <a:bodyPr wrap="square" rtlCol="0">
              <a:spAutoFit/>
            </a:bodyPr>
            <a:lstStyle/>
            <a:p>
              <a:pPr algn="ctr"/>
              <a:r>
                <a:rPr lang="en-US" sz="6600" b="1" dirty="0" smtClean="0">
                  <a:latin typeface="Centaur" panose="02030504050205020304" pitchFamily="18" charset="0"/>
                </a:rPr>
                <a:t>Properties found from light curve </a:t>
              </a:r>
              <a:endParaRPr lang="en-US" sz="6600" b="1" dirty="0">
                <a:latin typeface="Centaur" panose="02030504050205020304" pitchFamily="18" charset="0"/>
              </a:endParaRPr>
            </a:p>
          </p:txBody>
        </p:sp>
      </p:grpSp>
      <p:pic>
        <p:nvPicPr>
          <p:cNvPr id="3" name="Picture 4" descr="http://members.aon.at/wolfgang.vollmann/var/zet_gem_2010_di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062" y="15118239"/>
            <a:ext cx="13384357" cy="8315032"/>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8674284" y="4174937"/>
            <a:ext cx="9365513" cy="923330"/>
          </a:xfrm>
          <a:prstGeom prst="rect">
            <a:avLst/>
          </a:prstGeom>
          <a:noFill/>
        </p:spPr>
        <p:txBody>
          <a:bodyPr wrap="none" rtlCol="0">
            <a:spAutoFit/>
          </a:bodyPr>
          <a:lstStyle/>
          <a:p>
            <a:r>
              <a:rPr lang="en-US" sz="5400" dirty="0" smtClean="0">
                <a:latin typeface="Centaur" panose="02030504050205020304" pitchFamily="18" charset="0"/>
              </a:rPr>
              <a:t>Science, Discovery and the Universe</a:t>
            </a:r>
            <a:endParaRPr lang="en-US" sz="5400" dirty="0">
              <a:latin typeface="Centaur" panose="02030504050205020304" pitchFamily="18" charset="0"/>
            </a:endParaRPr>
          </a:p>
        </p:txBody>
      </p:sp>
      <p:sp>
        <p:nvSpPr>
          <p:cNvPr id="49" name="TextBox 48"/>
          <p:cNvSpPr txBox="1"/>
          <p:nvPr/>
        </p:nvSpPr>
        <p:spPr>
          <a:xfrm>
            <a:off x="4545479" y="2984736"/>
            <a:ext cx="5551263" cy="923330"/>
          </a:xfrm>
          <a:prstGeom prst="rect">
            <a:avLst/>
          </a:prstGeom>
          <a:noFill/>
        </p:spPr>
        <p:txBody>
          <a:bodyPr wrap="none" rtlCol="0">
            <a:spAutoFit/>
          </a:bodyPr>
          <a:lstStyle/>
          <a:p>
            <a:r>
              <a:rPr lang="en-US" sz="5400" dirty="0" smtClean="0">
                <a:latin typeface="Centaur" panose="02030504050205020304" pitchFamily="18" charset="0"/>
              </a:rPr>
              <a:t>By: Steven Baskerville</a:t>
            </a:r>
            <a:endParaRPr lang="en-US" sz="5400" dirty="0">
              <a:latin typeface="Centaur" panose="02030504050205020304" pitchFamily="18" charset="0"/>
            </a:endParaRPr>
          </a:p>
        </p:txBody>
      </p:sp>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01507" y="25861966"/>
            <a:ext cx="9284476" cy="6224820"/>
          </a:xfrm>
          <a:prstGeom prst="rect">
            <a:avLst/>
          </a:prstGeom>
        </p:spPr>
      </p:pic>
      <p:sp>
        <p:nvSpPr>
          <p:cNvPr id="36" name="TextBox 35"/>
          <p:cNvSpPr txBox="1"/>
          <p:nvPr/>
        </p:nvSpPr>
        <p:spPr>
          <a:xfrm>
            <a:off x="20756880" y="23934420"/>
            <a:ext cx="184731" cy="969817"/>
          </a:xfrm>
          <a:prstGeom prst="rect">
            <a:avLst/>
          </a:prstGeom>
          <a:noFill/>
        </p:spPr>
        <p:txBody>
          <a:bodyPr wrap="none" rtlCol="0">
            <a:spAutoFit/>
          </a:bodyPr>
          <a:lstStyle/>
          <a:p>
            <a:endParaRPr lang="en-US" dirty="0"/>
          </a:p>
        </p:txBody>
      </p:sp>
      <p:sp>
        <p:nvSpPr>
          <p:cNvPr id="37" name="TextBox 36"/>
          <p:cNvSpPr txBox="1"/>
          <p:nvPr/>
        </p:nvSpPr>
        <p:spPr>
          <a:xfrm>
            <a:off x="17991308" y="22422231"/>
            <a:ext cx="8290830" cy="954107"/>
          </a:xfrm>
          <a:prstGeom prst="rect">
            <a:avLst/>
          </a:prstGeom>
          <a:noFill/>
        </p:spPr>
        <p:txBody>
          <a:bodyPr wrap="square" rtlCol="0">
            <a:spAutoFit/>
          </a:bodyPr>
          <a:lstStyle/>
          <a:p>
            <a:r>
              <a:rPr lang="en-US" sz="2800" dirty="0" smtClean="0"/>
              <a:t>*Information retrieved from AAVSO (American Association of Variable Star Observers)</a:t>
            </a:r>
            <a:endParaRPr lang="en-US" sz="2800" dirty="0"/>
          </a:p>
        </p:txBody>
      </p:sp>
      <p:sp>
        <p:nvSpPr>
          <p:cNvPr id="50" name="TextBox 49"/>
          <p:cNvSpPr txBox="1"/>
          <p:nvPr/>
        </p:nvSpPr>
        <p:spPr>
          <a:xfrm>
            <a:off x="1324404" y="23546142"/>
            <a:ext cx="11993411" cy="523220"/>
          </a:xfrm>
          <a:prstGeom prst="rect">
            <a:avLst/>
          </a:prstGeom>
          <a:noFill/>
        </p:spPr>
        <p:txBody>
          <a:bodyPr wrap="none" rtlCol="0">
            <a:spAutoFit/>
          </a:bodyPr>
          <a:lstStyle/>
          <a:p>
            <a:r>
              <a:rPr lang="en-US" sz="2800" dirty="0" smtClean="0"/>
              <a:t>Photo taken from: http</a:t>
            </a:r>
            <a:r>
              <a:rPr lang="en-US" sz="2800" dirty="0"/>
              <a:t>://members.aon.at/wolfgang.vollmann/var/zeta_gem.htm</a:t>
            </a:r>
          </a:p>
        </p:txBody>
      </p:sp>
      <p:grpSp>
        <p:nvGrpSpPr>
          <p:cNvPr id="54" name="Group 53"/>
          <p:cNvGrpSpPr/>
          <p:nvPr/>
        </p:nvGrpSpPr>
        <p:grpSpPr>
          <a:xfrm>
            <a:off x="1026917" y="24254892"/>
            <a:ext cx="11950922" cy="1244564"/>
            <a:chOff x="7987833" y="24413384"/>
            <a:chExt cx="11950922" cy="1553346"/>
          </a:xfrm>
        </p:grpSpPr>
        <p:sp>
          <p:nvSpPr>
            <p:cNvPr id="55" name="Rounded Rectangle 54"/>
            <p:cNvSpPr/>
            <p:nvPr/>
          </p:nvSpPr>
          <p:spPr>
            <a:xfrm>
              <a:off x="7987833" y="24413384"/>
              <a:ext cx="11950922" cy="155334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9827043" y="24559495"/>
              <a:ext cx="7948540" cy="721202"/>
            </a:xfrm>
            <a:prstGeom prst="rect">
              <a:avLst/>
            </a:prstGeom>
            <a:noFill/>
          </p:spPr>
          <p:txBody>
            <a:bodyPr wrap="square" rtlCol="0">
              <a:spAutoFit/>
            </a:bodyPr>
            <a:lstStyle/>
            <a:p>
              <a:pPr algn="ctr"/>
              <a:r>
                <a:rPr lang="en-US" sz="6600" b="1" dirty="0" smtClean="0">
                  <a:latin typeface="Centaur" panose="02030504050205020304" pitchFamily="18" charset="0"/>
                </a:rPr>
                <a:t>Picture of Zeta Gem</a:t>
              </a:r>
              <a:endParaRPr lang="en-US" sz="6600" b="1" dirty="0">
                <a:latin typeface="Centaur" panose="02030504050205020304" pitchFamily="18" charset="0"/>
              </a:endParaRPr>
            </a:p>
          </p:txBody>
        </p:sp>
      </p:grpSp>
      <p:sp>
        <p:nvSpPr>
          <p:cNvPr id="57" name="TextBox 56"/>
          <p:cNvSpPr txBox="1"/>
          <p:nvPr/>
        </p:nvSpPr>
        <p:spPr>
          <a:xfrm>
            <a:off x="5085767" y="32187686"/>
            <a:ext cx="3440622" cy="523220"/>
          </a:xfrm>
          <a:prstGeom prst="rect">
            <a:avLst/>
          </a:prstGeom>
          <a:noFill/>
        </p:spPr>
        <p:txBody>
          <a:bodyPr wrap="none" rtlCol="0">
            <a:spAutoFit/>
          </a:bodyPr>
          <a:lstStyle/>
          <a:p>
            <a:r>
              <a:rPr lang="en-US" sz="2800" dirty="0" smtClean="0"/>
              <a:t>Photo cr. S. Baskerville</a:t>
            </a:r>
            <a:endParaRPr lang="en-US" sz="2800" dirty="0"/>
          </a:p>
        </p:txBody>
      </p:sp>
      <p:sp>
        <p:nvSpPr>
          <p:cNvPr id="58" name="TextBox 57"/>
          <p:cNvSpPr txBox="1"/>
          <p:nvPr/>
        </p:nvSpPr>
        <p:spPr>
          <a:xfrm>
            <a:off x="10331973" y="2940003"/>
            <a:ext cx="5857629" cy="923330"/>
          </a:xfrm>
          <a:prstGeom prst="rect">
            <a:avLst/>
          </a:prstGeom>
          <a:noFill/>
        </p:spPr>
        <p:txBody>
          <a:bodyPr wrap="none" rtlCol="0">
            <a:spAutoFit/>
          </a:bodyPr>
          <a:lstStyle/>
          <a:p>
            <a:r>
              <a:rPr lang="en-US" sz="5400" dirty="0" smtClean="0">
                <a:latin typeface="Centaur" panose="02030504050205020304" pitchFamily="18" charset="0"/>
              </a:rPr>
              <a:t>sabaske@hotmail.com</a:t>
            </a:r>
            <a:endParaRPr lang="en-US" sz="5400" dirty="0">
              <a:latin typeface="Centaur" panose="02030504050205020304" pitchFamily="18" charset="0"/>
            </a:endParaRPr>
          </a:p>
        </p:txBody>
      </p:sp>
      <p:sp>
        <p:nvSpPr>
          <p:cNvPr id="59" name="TextBox 58"/>
          <p:cNvSpPr txBox="1"/>
          <p:nvPr/>
        </p:nvSpPr>
        <p:spPr>
          <a:xfrm>
            <a:off x="16680556" y="2925756"/>
            <a:ext cx="6221447" cy="923330"/>
          </a:xfrm>
          <a:prstGeom prst="rect">
            <a:avLst/>
          </a:prstGeom>
          <a:noFill/>
        </p:spPr>
        <p:txBody>
          <a:bodyPr wrap="none" rtlCol="0">
            <a:spAutoFit/>
          </a:bodyPr>
          <a:lstStyle/>
          <a:p>
            <a:r>
              <a:rPr lang="en-US" sz="5400" dirty="0" smtClean="0">
                <a:latin typeface="Centaur" panose="02030504050205020304" pitchFamily="18" charset="0"/>
              </a:rPr>
              <a:t>Mechanical Engineering</a:t>
            </a:r>
            <a:endParaRPr lang="en-US" sz="5400" dirty="0">
              <a:latin typeface="Centaur" panose="02030504050205020304" pitchFamily="18" charset="0"/>
            </a:endParaRPr>
          </a:p>
        </p:txBody>
      </p:sp>
      <p:sp>
        <p:nvSpPr>
          <p:cNvPr id="47" name="TextBox 46"/>
          <p:cNvSpPr txBox="1"/>
          <p:nvPr/>
        </p:nvSpPr>
        <p:spPr>
          <a:xfrm>
            <a:off x="14782518" y="32003122"/>
            <a:ext cx="12358063" cy="584775"/>
          </a:xfrm>
          <a:prstGeom prst="rect">
            <a:avLst/>
          </a:prstGeom>
          <a:noFill/>
        </p:spPr>
        <p:txBody>
          <a:bodyPr wrap="none" rtlCol="0">
            <a:spAutoFit/>
          </a:bodyPr>
          <a:lstStyle/>
          <a:p>
            <a:r>
              <a:rPr lang="en-US" sz="3200" dirty="0" smtClean="0"/>
              <a:t>Acknowledgements to Elizabeth Warner, curator of the UMD observatory</a:t>
            </a:r>
            <a:endParaRPr lang="en-US" sz="3200" dirty="0"/>
          </a:p>
        </p:txBody>
      </p:sp>
    </p:spTree>
    <p:extLst>
      <p:ext uri="{BB962C8B-B14F-4D97-AF65-F5344CB8AC3E}">
        <p14:creationId xmlns:p14="http://schemas.microsoft.com/office/powerpoint/2010/main" val="448066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4922</TotalTime>
  <Words>401</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Castellar</vt:lpstr>
      <vt:lpstr>Centaur</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Baskerville</dc:creator>
  <cp:lastModifiedBy>Steven Baskerville</cp:lastModifiedBy>
  <cp:revision>44</cp:revision>
  <dcterms:created xsi:type="dcterms:W3CDTF">2015-03-10T23:54:41Z</dcterms:created>
  <dcterms:modified xsi:type="dcterms:W3CDTF">2015-04-28T19:27:05Z</dcterms:modified>
</cp:coreProperties>
</file>