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charts/chart1.xml" ContentType="application/vnd.openxmlformats-officedocument.drawingml.chart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xlsx" ContentType="application/vnd.openxmlformats-officedocument.spreadsheetml.sheet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Default Extension="pdf" ContentType="application/pdf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5"/>
  </p:notesMasterIdLst>
  <p:sldIdLst>
    <p:sldId id="257" r:id="rId2"/>
    <p:sldId id="272" r:id="rId3"/>
    <p:sldId id="258" r:id="rId4"/>
    <p:sldId id="285" r:id="rId5"/>
    <p:sldId id="286" r:id="rId6"/>
    <p:sldId id="283" r:id="rId7"/>
    <p:sldId id="259" r:id="rId8"/>
    <p:sldId id="288" r:id="rId9"/>
    <p:sldId id="260" r:id="rId10"/>
    <p:sldId id="289" r:id="rId11"/>
    <p:sldId id="294" r:id="rId12"/>
    <p:sldId id="290" r:id="rId13"/>
    <p:sldId id="291" r:id="rId14"/>
    <p:sldId id="267" r:id="rId15"/>
    <p:sldId id="262" r:id="rId16"/>
    <p:sldId id="270" r:id="rId17"/>
    <p:sldId id="280" r:id="rId18"/>
    <p:sldId id="281" r:id="rId19"/>
    <p:sldId id="293" r:id="rId20"/>
    <p:sldId id="292" r:id="rId21"/>
    <p:sldId id="266" r:id="rId22"/>
    <p:sldId id="276" r:id="rId23"/>
    <p:sldId id="263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Objects="1">
      <p:cViewPr varScale="1">
        <p:scale>
          <a:sx n="108" d="100"/>
          <a:sy n="108" d="100"/>
        </p:scale>
        <p:origin x="-2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presProps" Target="presProps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viewProps" Target="viewProps.xml"/><Relationship Id="rId26" Type="http://schemas.openxmlformats.org/officeDocument/2006/relationships/printerSettings" Target="printerSettings/printerSettings1.bin"/><Relationship Id="rId30" Type="http://schemas.openxmlformats.org/officeDocument/2006/relationships/tableStyles" Target="tableStyles.xml"/><Relationship Id="rId11" Type="http://schemas.openxmlformats.org/officeDocument/2006/relationships/slide" Target="slides/slide10.xml"/><Relationship Id="rId29" Type="http://schemas.openxmlformats.org/officeDocument/2006/relationships/theme" Target="theme/theme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numRef>
              <c:f>Sheet1!$A$2:$A$6</c:f>
              <c:numCache>
                <c:formatCode>General</c:formatCode>
                <c:ptCount val="5"/>
                <c:pt idx="0">
                  <c:v>13.5</c:v>
                </c:pt>
                <c:pt idx="1">
                  <c:v>10.0</c:v>
                </c:pt>
                <c:pt idx="2">
                  <c:v>7.0</c:v>
                </c:pt>
                <c:pt idx="3">
                  <c:v>4.0</c:v>
                </c:pt>
                <c:pt idx="4">
                  <c:v>0.0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1.0</c:v>
                </c:pt>
                <c:pt idx="1">
                  <c:v>0.0</c:v>
                </c:pt>
                <c:pt idx="2">
                  <c:v>0.0</c:v>
                </c:pt>
                <c:pt idx="3">
                  <c:v>0.1</c:v>
                </c:pt>
                <c:pt idx="4">
                  <c:v>0.3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cat>
            <c:numRef>
              <c:f>Sheet1!$A$2:$A$6</c:f>
              <c:numCache>
                <c:formatCode>General</c:formatCode>
                <c:ptCount val="5"/>
                <c:pt idx="0">
                  <c:v>13.5</c:v>
                </c:pt>
                <c:pt idx="1">
                  <c:v>10.0</c:v>
                </c:pt>
                <c:pt idx="2">
                  <c:v>7.0</c:v>
                </c:pt>
                <c:pt idx="3">
                  <c:v>4.0</c:v>
                </c:pt>
                <c:pt idx="4">
                  <c:v>0.0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</c:ser>
        <c:overlap val="100"/>
        <c:axId val="763369336"/>
        <c:axId val="199165304"/>
      </c:barChart>
      <c:catAx>
        <c:axId val="7633693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AGE</a:t>
                </a:r>
              </a:p>
            </c:rich>
          </c:tx>
          <c:layout/>
        </c:title>
        <c:numFmt formatCode="General" sourceLinked="1"/>
        <c:tickLblPos val="nextTo"/>
        <c:crossAx val="199165304"/>
        <c:crosses val="autoZero"/>
        <c:auto val="1"/>
        <c:lblAlgn val="ctr"/>
        <c:lblOffset val="100"/>
      </c:catAx>
      <c:valAx>
        <c:axId val="199165304"/>
        <c:scaling>
          <c:orientation val="minMax"/>
        </c:scaling>
        <c:delete val="1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SFR</a:t>
                </a:r>
              </a:p>
            </c:rich>
          </c:tx>
          <c:layout/>
        </c:title>
        <c:numFmt formatCode="General" sourceLinked="1"/>
        <c:tickLblPos val="nextTo"/>
        <c:crossAx val="76336933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autoTitleDeleted val="1"/>
    <c:plotArea>
      <c:layout>
        <c:manualLayout>
          <c:layoutTarget val="inner"/>
          <c:xMode val="edge"/>
          <c:yMode val="edge"/>
          <c:x val="0.141269841269841"/>
          <c:y val="0.275862068965517"/>
          <c:w val="0.815079365079365"/>
          <c:h val="0.264976015929043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numRef>
              <c:f>Sheet1!$A$2:$A$6</c:f>
              <c:numCache>
                <c:formatCode>General</c:formatCode>
                <c:ptCount val="5"/>
                <c:pt idx="0">
                  <c:v>13.5</c:v>
                </c:pt>
                <c:pt idx="1">
                  <c:v>10.0</c:v>
                </c:pt>
                <c:pt idx="2">
                  <c:v>7.0</c:v>
                </c:pt>
                <c:pt idx="3">
                  <c:v>4.0</c:v>
                </c:pt>
                <c:pt idx="4">
                  <c:v>0.0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0.1</c:v>
                </c:pt>
                <c:pt idx="4">
                  <c:v>0.3</c:v>
                </c:pt>
              </c:numCache>
            </c:numRef>
          </c:val>
        </c:ser>
        <c:overlap val="100"/>
        <c:axId val="392927400"/>
        <c:axId val="636795432"/>
      </c:barChart>
      <c:catAx>
        <c:axId val="39292740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AGE</a:t>
                </a:r>
              </a:p>
            </c:rich>
          </c:tx>
          <c:layout/>
        </c:title>
        <c:numFmt formatCode="General" sourceLinked="1"/>
        <c:tickLblPos val="nextTo"/>
        <c:crossAx val="636795432"/>
        <c:crosses val="autoZero"/>
        <c:auto val="1"/>
        <c:lblAlgn val="ctr"/>
        <c:lblOffset val="100"/>
      </c:catAx>
      <c:valAx>
        <c:axId val="636795432"/>
        <c:scaling>
          <c:orientation val="minMax"/>
        </c:scaling>
        <c:delete val="1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SFR</a:t>
                </a:r>
              </a:p>
            </c:rich>
          </c:tx>
          <c:layout/>
        </c:title>
        <c:numFmt formatCode="General" sourceLinked="1"/>
        <c:tickLblPos val="nextTo"/>
        <c:crossAx val="39292740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A77D3-D6FE-4651-A175-2ED99948C9D3}" type="datetimeFigureOut">
              <a:rPr lang="en-US" smtClean="0"/>
              <a:pPr/>
              <a:t>11/8/10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E508E-0B37-46A2-9FAB-9E739AD7F2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B3E4D-90FF-40C0-A8C0-AD35A1EA566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9170FB-3C22-4E5C-9B88-94DC717F3D64}" type="slidenum">
              <a:rPr lang="en-US"/>
              <a:pPr/>
              <a:t>8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B3E4D-90FF-40C0-A8C0-AD35A1EA566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1747-E9A5-41C5-B386-639FF9B1AC82}" type="datetimeFigureOut">
              <a:rPr lang="en-US" smtClean="0"/>
              <a:pPr/>
              <a:t>11/8/10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344E-83D0-4BAE-B1B0-0193A3223F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1747-E9A5-41C5-B386-639FF9B1AC82}" type="datetimeFigureOut">
              <a:rPr lang="en-US" smtClean="0"/>
              <a:pPr/>
              <a:t>11/8/10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344E-83D0-4BAE-B1B0-0193A3223F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1747-E9A5-41C5-B386-639FF9B1AC82}" type="datetimeFigureOut">
              <a:rPr lang="en-US" smtClean="0"/>
              <a:pPr/>
              <a:t>11/8/10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344E-83D0-4BAE-B1B0-0193A3223F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1747-E9A5-41C5-B386-639FF9B1AC82}" type="datetimeFigureOut">
              <a:rPr lang="en-US" smtClean="0"/>
              <a:pPr/>
              <a:t>11/8/10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344E-83D0-4BAE-B1B0-0193A3223F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1747-E9A5-41C5-B386-639FF9B1AC82}" type="datetimeFigureOut">
              <a:rPr lang="en-US" smtClean="0"/>
              <a:pPr/>
              <a:t>11/8/10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344E-83D0-4BAE-B1B0-0193A3223F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1747-E9A5-41C5-B386-639FF9B1AC82}" type="datetimeFigureOut">
              <a:rPr lang="en-US" smtClean="0"/>
              <a:pPr/>
              <a:t>11/8/10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344E-83D0-4BAE-B1B0-0193A3223F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1747-E9A5-41C5-B386-639FF9B1AC82}" type="datetimeFigureOut">
              <a:rPr lang="en-US" smtClean="0"/>
              <a:pPr/>
              <a:t>11/8/10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344E-83D0-4BAE-B1B0-0193A3223F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1747-E9A5-41C5-B386-639FF9B1AC82}" type="datetimeFigureOut">
              <a:rPr lang="en-US" smtClean="0"/>
              <a:pPr/>
              <a:t>11/8/10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344E-83D0-4BAE-B1B0-0193A3223F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1747-E9A5-41C5-B386-639FF9B1AC82}" type="datetimeFigureOut">
              <a:rPr lang="en-US" smtClean="0"/>
              <a:pPr/>
              <a:t>11/8/10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344E-83D0-4BAE-B1B0-0193A3223F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1747-E9A5-41C5-B386-639FF9B1AC82}" type="datetimeFigureOut">
              <a:rPr lang="en-US" smtClean="0"/>
              <a:pPr/>
              <a:t>11/8/10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344E-83D0-4BAE-B1B0-0193A3223F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1747-E9A5-41C5-B386-639FF9B1AC82}" type="datetimeFigureOut">
              <a:rPr lang="en-US" smtClean="0"/>
              <a:pPr/>
              <a:t>11/8/10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344E-83D0-4BAE-B1B0-0193A3223F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A1747-E9A5-41C5-B386-639FF9B1AC82}" type="datetimeFigureOut">
              <a:rPr lang="en-US" smtClean="0"/>
              <a:pPr/>
              <a:t>11/8/10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2344E-83D0-4BAE-B1B0-0193A3223F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1" Type="http://schemas.openxmlformats.org/officeDocument/2006/relationships/video" Target="file://localhost/Users/ricotti/Desktop/Presentations_ppt/secondndorder.mp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3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5.png"/><Relationship Id="rId4" Type="http://schemas.openxmlformats.org/officeDocument/2006/relationships/image" Target="../media/image15.png"/><Relationship Id="rId7" Type="http://schemas.openxmlformats.org/officeDocument/2006/relationships/image" Target="../media/image18.pdf"/><Relationship Id="rId11" Type="http://schemas.openxmlformats.org/officeDocument/2006/relationships/image" Target="../media/image22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8" Type="http://schemas.openxmlformats.org/officeDocument/2006/relationships/image" Target="../media/image19.png"/><Relationship Id="rId13" Type="http://schemas.openxmlformats.org/officeDocument/2006/relationships/image" Target="../media/image24.pdf"/><Relationship Id="rId10" Type="http://schemas.openxmlformats.org/officeDocument/2006/relationships/image" Target="../media/image21.png"/><Relationship Id="rId5" Type="http://schemas.openxmlformats.org/officeDocument/2006/relationships/image" Target="../media/image16.pdf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9" Type="http://schemas.openxmlformats.org/officeDocument/2006/relationships/image" Target="../media/image20.pdf"/><Relationship Id="rId3" Type="http://schemas.openxmlformats.org/officeDocument/2006/relationships/image" Target="../media/image14.pd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26.png"/><Relationship Id="rId1" Type="http://schemas.openxmlformats.org/officeDocument/2006/relationships/video" Target="file://localhost/Users/ricotti/Desktop/Presentations_ppt/denlin_big.mpeg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28.png"/><Relationship Id="rId1" Type="http://schemas.openxmlformats.org/officeDocument/2006/relationships/video" Target="file://localhost/Users/ricotti/Desktop/Presentations_ppt/den_he-1.gi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9.png"/><Relationship Id="rId1" Type="http://schemas.openxmlformats.org/officeDocument/2006/relationships/video" Target="file://localhost/Users/ricotti/Desktop/Presentations_ppt/denlin200.mpe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1" Type="http://schemas.openxmlformats.org/officeDocument/2006/relationships/video" Target="file://localhost/Users/ricotti/Desktop/WDM_Emil/65M204_01_wdm2k_NREF32_HILO_120ms.gi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1" Type="http://schemas.openxmlformats.org/officeDocument/2006/relationships/video" Target="file://localhost/Users/ricotti/Documents/mymovie.mov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df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2362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376092"/>
                </a:solidFill>
              </a:rPr>
              <a:t>Theoretical work on </a:t>
            </a:r>
            <a:br>
              <a:rPr lang="en-US" b="1" dirty="0" smtClean="0">
                <a:solidFill>
                  <a:srgbClr val="376092"/>
                </a:solidFill>
              </a:rPr>
            </a:br>
            <a:r>
              <a:rPr lang="en-US" b="1" dirty="0" smtClean="0">
                <a:solidFill>
                  <a:srgbClr val="376092"/>
                </a:solidFill>
              </a:rPr>
              <a:t>Cosmology </a:t>
            </a:r>
            <a:r>
              <a:rPr lang="en-US" b="1" dirty="0" smtClean="0">
                <a:solidFill>
                  <a:srgbClr val="376092"/>
                </a:solidFill>
              </a:rPr>
              <a:t>and Structure </a:t>
            </a:r>
            <a:r>
              <a:rPr lang="en-US" b="1" dirty="0" smtClean="0">
                <a:solidFill>
                  <a:srgbClr val="376092"/>
                </a:solidFill>
              </a:rPr>
              <a:t>Formation</a:t>
            </a:r>
            <a:r>
              <a:rPr lang="en-US" dirty="0" smtClean="0">
                <a:solidFill>
                  <a:srgbClr val="376092"/>
                </a:solidFill>
              </a:rPr>
              <a:t/>
            </a:r>
            <a:br>
              <a:rPr lang="en-US" dirty="0" smtClean="0">
                <a:solidFill>
                  <a:srgbClr val="376092"/>
                </a:solidFill>
              </a:rPr>
            </a:br>
            <a:endParaRPr lang="en-US" sz="2667" dirty="0">
              <a:solidFill>
                <a:srgbClr val="37609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Massimo Ricotti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609600" y="1265238"/>
            <a:ext cx="7797800" cy="5211762"/>
            <a:chOff x="704850" y="-154132"/>
            <a:chExt cx="9090799" cy="6173933"/>
          </a:xfrm>
        </p:grpSpPr>
        <p:pic>
          <p:nvPicPr>
            <p:cNvPr id="26630" name="Picture 3"/>
            <p:cNvPicPr>
              <a:picLocks noChangeAspect="1"/>
            </p:cNvPicPr>
            <p:nvPr/>
          </p:nvPicPr>
          <p:blipFill>
            <a:blip r:embed="rId2"/>
            <a:srcRect l="18626" t="29546" r="24510" b="29546"/>
            <a:stretch>
              <a:fillRect/>
            </a:stretch>
          </p:blipFill>
          <p:spPr bwMode="auto">
            <a:xfrm>
              <a:off x="5701565" y="-154132"/>
              <a:ext cx="4094084" cy="3811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1" name="Picture 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04850" y="3657600"/>
              <a:ext cx="2952750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Straight Connector 6"/>
            <p:cNvCxnSpPr>
              <a:cxnSpLocks noChangeShapeType="1"/>
            </p:cNvCxnSpPr>
            <p:nvPr/>
          </p:nvCxnSpPr>
          <p:spPr bwMode="auto">
            <a:xfrm flipV="1">
              <a:off x="704850" y="1651222"/>
              <a:ext cx="7195486" cy="2006379"/>
            </a:xfrm>
            <a:prstGeom prst="line">
              <a:avLst/>
            </a:prstGeom>
            <a:noFill/>
            <a:ln w="25400">
              <a:solidFill>
                <a:srgbClr val="7F7F7F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9" name="Straight Connector 8"/>
            <p:cNvCxnSpPr>
              <a:cxnSpLocks noChangeShapeType="1"/>
            </p:cNvCxnSpPr>
            <p:nvPr/>
          </p:nvCxnSpPr>
          <p:spPr bwMode="auto">
            <a:xfrm rot="5400000" flipH="1" flipV="1">
              <a:off x="3594679" y="1714143"/>
              <a:ext cx="4368579" cy="4242738"/>
            </a:xfrm>
            <a:prstGeom prst="line">
              <a:avLst/>
            </a:prstGeom>
            <a:noFill/>
            <a:ln w="25400">
              <a:solidFill>
                <a:srgbClr val="7F7F7F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19" name="Straight Connector 18"/>
            <p:cNvCxnSpPr>
              <a:cxnSpLocks noChangeShapeType="1"/>
            </p:cNvCxnSpPr>
            <p:nvPr/>
          </p:nvCxnSpPr>
          <p:spPr bwMode="auto">
            <a:xfrm flipV="1">
              <a:off x="3657600" y="1651222"/>
              <a:ext cx="4242736" cy="2006379"/>
            </a:xfrm>
            <a:prstGeom prst="line">
              <a:avLst/>
            </a:prstGeom>
            <a:noFill/>
            <a:ln w="25400">
              <a:solidFill>
                <a:srgbClr val="7F7F7F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</p:cxnSp>
      </p:grpSp>
      <p:sp>
        <p:nvSpPr>
          <p:cNvPr id="26627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20" charset="0"/>
                <a:ea typeface="Times New Roman" pitchFamily="20" charset="0"/>
                <a:cs typeface="Times New Roman" pitchFamily="20" charset="0"/>
              </a:rPr>
              <a:t>Hybrid Initial Conditions</a:t>
            </a:r>
            <a:endParaRPr lang="en-US" dirty="0" smtClean="0">
              <a:solidFill>
                <a:schemeClr val="tx2">
                  <a:lumMod val="75000"/>
                </a:schemeClr>
              </a:solidFill>
              <a:ea typeface="ＭＳ Ｐゴシック" pitchFamily="20" charset="-128"/>
              <a:cs typeface="ＭＳ Ｐゴシック" pitchFamily="20" charset="-128"/>
            </a:endParaRPr>
          </a:p>
        </p:txBody>
      </p:sp>
      <p:sp>
        <p:nvSpPr>
          <p:cNvPr id="26628" name="TextBox 10"/>
          <p:cNvSpPr txBox="1">
            <a:spLocks noChangeArrowheads="1"/>
          </p:cNvSpPr>
          <p:nvPr/>
        </p:nvSpPr>
        <p:spPr bwMode="auto">
          <a:xfrm>
            <a:off x="304800" y="1408113"/>
            <a:ext cx="405765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Times New Roman" pitchFamily="20" charset="0"/>
                <a:ea typeface="Times New Roman" pitchFamily="20" charset="0"/>
                <a:cs typeface="Times New Roman" pitchFamily="20" charset="0"/>
              </a:rPr>
              <a:t>The final pre-reionization output is transformed in a 1 Mpc</a:t>
            </a:r>
            <a:r>
              <a:rPr lang="en-US" sz="2000" baseline="30000">
                <a:latin typeface="Times New Roman" pitchFamily="20" charset="0"/>
                <a:ea typeface="Times New Roman" pitchFamily="20" charset="0"/>
                <a:cs typeface="Times New Roman" pitchFamily="20" charset="0"/>
              </a:rPr>
              <a:t>3</a:t>
            </a:r>
            <a:r>
              <a:rPr lang="en-US" sz="2000">
                <a:latin typeface="Times New Roman" pitchFamily="20" charset="0"/>
                <a:ea typeface="Times New Roman" pitchFamily="20" charset="0"/>
                <a:cs typeface="Times New Roman" pitchFamily="20" charset="0"/>
              </a:rPr>
              <a:t> box of particles.</a:t>
            </a:r>
          </a:p>
          <a:p>
            <a:endParaRPr lang="en-US" sz="2000">
              <a:latin typeface="Times New Roman" pitchFamily="20" charset="0"/>
              <a:ea typeface="Times New Roman" pitchFamily="20" charset="0"/>
              <a:cs typeface="Times New Roman" pitchFamily="20" charset="0"/>
            </a:endParaRPr>
          </a:p>
          <a:p>
            <a:r>
              <a:rPr lang="en-US" sz="2000">
                <a:latin typeface="Times New Roman" pitchFamily="20" charset="0"/>
                <a:ea typeface="Times New Roman" pitchFamily="20" charset="0"/>
                <a:cs typeface="Times New Roman" pitchFamily="20" charset="0"/>
              </a:rPr>
              <a:t>We duplicate this box, adding perturbations to account for density variations with l &gt; 1 Mpc.</a:t>
            </a:r>
          </a:p>
          <a:p>
            <a:endParaRPr lang="en-US" sz="2000">
              <a:latin typeface="Times New Roman" pitchFamily="20" charset="0"/>
              <a:ea typeface="Times New Roman" pitchFamily="20" charset="0"/>
              <a:cs typeface="Times New Roman" pitchFamily="20" charset="0"/>
            </a:endParaRPr>
          </a:p>
        </p:txBody>
      </p:sp>
      <p:sp>
        <p:nvSpPr>
          <p:cNvPr id="26629" name="TextBox 10"/>
          <p:cNvSpPr txBox="1">
            <a:spLocks noChangeArrowheads="1"/>
          </p:cNvSpPr>
          <p:nvPr/>
        </p:nvSpPr>
        <p:spPr bwMode="auto">
          <a:xfrm>
            <a:off x="5086350" y="4608513"/>
            <a:ext cx="405765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Times New Roman" pitchFamily="20" charset="0"/>
                <a:ea typeface="Times New Roman" pitchFamily="20" charset="0"/>
                <a:cs typeface="Times New Roman" pitchFamily="20" charset="0"/>
              </a:rPr>
              <a:t>Each HR particle in the resulting N-body simulation represents a pre-reionization halo. </a:t>
            </a:r>
          </a:p>
          <a:p>
            <a:endParaRPr lang="en-US" sz="2000">
              <a:latin typeface="Times New Roman" pitchFamily="20" charset="0"/>
              <a:ea typeface="Times New Roman" pitchFamily="20" charset="0"/>
              <a:cs typeface="Times New Roman" pitchFamily="20" charset="0"/>
            </a:endParaRPr>
          </a:p>
          <a:p>
            <a:r>
              <a:rPr lang="en-US" sz="2000">
                <a:latin typeface="Times New Roman" pitchFamily="20" charset="0"/>
                <a:ea typeface="Times New Roman" pitchFamily="20" charset="0"/>
                <a:cs typeface="Times New Roman" pitchFamily="20" charset="0"/>
              </a:rPr>
              <a:t>Unique IDs allow us to retrieve the stellar properties at z = 0.</a:t>
            </a:r>
          </a:p>
          <a:p>
            <a:endParaRPr lang="en-US" sz="2000">
              <a:latin typeface="Times New Roman" pitchFamily="20" charset="0"/>
              <a:ea typeface="Times New Roman" pitchFamily="20" charset="0"/>
              <a:cs typeface="Times New Roman" pitchFamily="20" charset="0"/>
            </a:endParaRPr>
          </a:p>
          <a:p>
            <a:endParaRPr lang="en-US" sz="2000">
              <a:latin typeface="Times New Roman" pitchFamily="20" charset="0"/>
              <a:ea typeface="Times New Roman" pitchFamily="20" charset="0"/>
              <a:cs typeface="Times New Roman" pitchFamily="2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050" y="298450"/>
            <a:ext cx="5803900" cy="62611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/Users/msbovill/Desktop/ifrit-an6.mpg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76200"/>
            <a:ext cx="8245475" cy="665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6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86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867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b="1" dirty="0" smtClean="0">
              <a:latin typeface="Times New Roman" pitchFamily="20" charset="0"/>
              <a:ea typeface="Times New Roman" pitchFamily="20" charset="0"/>
              <a:cs typeface="Times New Roman" pitchFamily="20" charset="0"/>
            </a:endParaRPr>
          </a:p>
        </p:txBody>
      </p:sp>
      <p:pic>
        <p:nvPicPr>
          <p:cNvPr id="39940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219200"/>
            <a:ext cx="5410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3733800" y="4762500"/>
            <a:ext cx="1371600" cy="990600"/>
          </a:xfrm>
          <a:prstGeom prst="ellipse">
            <a:avLst/>
          </a:prstGeom>
          <a:noFill/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20" charset="-128"/>
              <a:cs typeface="ＭＳ Ｐゴシック" pitchFamily="20" charset="-128"/>
            </a:endParaRPr>
          </a:p>
        </p:txBody>
      </p:sp>
      <p:sp>
        <p:nvSpPr>
          <p:cNvPr id="39942" name="TextBox 7"/>
          <p:cNvSpPr txBox="1">
            <a:spLocks noChangeArrowheads="1"/>
          </p:cNvSpPr>
          <p:nvPr/>
        </p:nvSpPr>
        <p:spPr bwMode="auto">
          <a:xfrm>
            <a:off x="152400" y="3319463"/>
            <a:ext cx="2971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Times New Roman" pitchFamily="20" charset="0"/>
                <a:ea typeface="Times New Roman" pitchFamily="20" charset="0"/>
                <a:cs typeface="Times New Roman" pitchFamily="20" charset="0"/>
              </a:rPr>
              <a:t>We now have </a:t>
            </a:r>
            <a:r>
              <a:rPr lang="en-US" sz="2000" dirty="0" err="1">
                <a:latin typeface="Times New Roman" pitchFamily="20" charset="0"/>
                <a:ea typeface="Times New Roman" pitchFamily="20" charset="0"/>
                <a:cs typeface="Times New Roman" pitchFamily="20" charset="0"/>
              </a:rPr>
              <a:t>z</a:t>
            </a:r>
            <a:r>
              <a:rPr lang="en-US" sz="2000" dirty="0">
                <a:latin typeface="Times New Roman" pitchFamily="20" charset="0"/>
                <a:ea typeface="Times New Roman" pitchFamily="20" charset="0"/>
                <a:cs typeface="Times New Roman" pitchFamily="20" charset="0"/>
              </a:rPr>
              <a:t>=0 halos which reproduce the faintest and smallest ultra-faints!</a:t>
            </a:r>
          </a:p>
          <a:p>
            <a:endParaRPr lang="en-US" sz="2000" dirty="0" smtClean="0">
              <a:latin typeface="Times New Roman" pitchFamily="20" charset="0"/>
              <a:ea typeface="Times New Roman" pitchFamily="20" charset="0"/>
              <a:cs typeface="Times New Roman" pitchFamily="20" charset="0"/>
            </a:endParaRP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20" charset="0"/>
                <a:ea typeface="Times New Roman" pitchFamily="20" charset="0"/>
                <a:cs typeface="Times New Roman" pitchFamily="20" charset="0"/>
              </a:rPr>
              <a:t>Yet undiscovered population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Times New Roman" pitchFamily="20" charset="0"/>
              <a:ea typeface="Times New Roman" pitchFamily="20" charset="0"/>
              <a:cs typeface="Times New Roman" pitchFamily="20" charset="0"/>
            </a:endParaRPr>
          </a:p>
        </p:txBody>
      </p: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>
            <a:off x="2057400" y="5260976"/>
            <a:ext cx="1714500" cy="1588"/>
          </a:xfrm>
          <a:prstGeom prst="straightConnector1">
            <a:avLst/>
          </a:prstGeom>
          <a:noFill/>
          <a:ln w="25400">
            <a:solidFill>
              <a:srgbClr val="660066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376092"/>
                </a:solidFill>
              </a:rPr>
              <a:t>Reionization</a:t>
            </a:r>
            <a:r>
              <a:rPr lang="en-US" b="1" dirty="0" smtClean="0">
                <a:solidFill>
                  <a:srgbClr val="376092"/>
                </a:solidFill>
              </a:rPr>
              <a:t> feedback on dwarf galaxy formation</a:t>
            </a:r>
            <a:endParaRPr lang="en-US" b="1" dirty="0">
              <a:solidFill>
                <a:srgbClr val="37609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reionization</a:t>
            </a:r>
            <a:r>
              <a:rPr lang="en-US" dirty="0" smtClean="0"/>
              <a:t> feedback idea is valid but fails at </a:t>
            </a:r>
            <a:r>
              <a:rPr lang="en-US" dirty="0" err="1" smtClean="0"/>
              <a:t>z</a:t>
            </a:r>
            <a:r>
              <a:rPr lang="en-US" dirty="0" smtClean="0"/>
              <a:t>&lt;2 if the halo is highly concentrated </a:t>
            </a:r>
          </a:p>
          <a:p>
            <a:r>
              <a:rPr lang="en-US" dirty="0" err="1" smtClean="0"/>
              <a:t>Minihalos</a:t>
            </a:r>
            <a:r>
              <a:rPr lang="en-US" dirty="0" smtClean="0"/>
              <a:t> </a:t>
            </a:r>
            <a:r>
              <a:rPr lang="en-US" dirty="0" err="1" smtClean="0"/>
              <a:t>virialized</a:t>
            </a:r>
            <a:r>
              <a:rPr lang="en-US" dirty="0" smtClean="0"/>
              <a:t> before </a:t>
            </a:r>
            <a:r>
              <a:rPr lang="en-US" dirty="0" err="1" smtClean="0"/>
              <a:t>reionization</a:t>
            </a:r>
            <a:r>
              <a:rPr lang="en-US" dirty="0" smtClean="0"/>
              <a:t>, that  evolve to </a:t>
            </a:r>
            <a:r>
              <a:rPr lang="en-US" dirty="0" err="1" smtClean="0"/>
              <a:t>z</a:t>
            </a:r>
            <a:r>
              <a:rPr lang="en-US" dirty="0" smtClean="0"/>
              <a:t>=0 in the low-density IGM, have a late phase of gas accretion and possibly star formation 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228600" y="4495800"/>
          <a:ext cx="32004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5486400" y="4495800"/>
          <a:ext cx="32004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0" y="630549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a typeface="Wingdings"/>
                <a:cs typeface="Wingdings"/>
              </a:rPr>
              <a:t>Do these objects exist?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Wingdings"/>
                <a:ea typeface="Wingdings"/>
                <a:cs typeface="Wingdings"/>
              </a:rPr>
              <a:t>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>
        <p:bldAsOne/>
      </p:bldGraphic>
      <p:bldGraphic spid="5" grpId="0">
        <p:bldAsOne/>
      </p:bldGraphic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F497D"/>
                </a:solidFill>
              </a:rPr>
              <a:t>Late gas accretion onto mini-halos</a:t>
            </a:r>
            <a:endParaRPr lang="en-US" b="1" dirty="0">
              <a:solidFill>
                <a:srgbClr val="1F497D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268836" y="1219200"/>
            <a:ext cx="8229600" cy="4525963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81800" y="6107668"/>
            <a:ext cx="1716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Ref: Ricotti 2008</a:t>
            </a:r>
            <a:endParaRPr lang="en-US" dirty="0"/>
          </a:p>
        </p:txBody>
      </p:sp>
      <p:pic>
        <p:nvPicPr>
          <p:cNvPr id="15" name="Picture 14" descr="core1b_5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927100" y="1435100"/>
            <a:ext cx="7289800" cy="5041900"/>
          </a:xfrm>
          <a:prstGeom prst="rect">
            <a:avLst/>
          </a:prstGeom>
        </p:spPr>
      </p:pic>
      <p:pic>
        <p:nvPicPr>
          <p:cNvPr id="16" name="Picture 15" descr="core1b_4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927100" y="1435100"/>
            <a:ext cx="7289800" cy="5041900"/>
          </a:xfrm>
          <a:prstGeom prst="rect">
            <a:avLst/>
          </a:prstGeom>
        </p:spPr>
      </p:pic>
      <p:pic>
        <p:nvPicPr>
          <p:cNvPr id="17" name="Picture 16" descr="core1b_3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927100" y="1435100"/>
            <a:ext cx="7289800" cy="5041900"/>
          </a:xfrm>
          <a:prstGeom prst="rect">
            <a:avLst/>
          </a:prstGeom>
        </p:spPr>
      </p:pic>
      <p:pic>
        <p:nvPicPr>
          <p:cNvPr id="18" name="Picture 17" descr="core1b_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927100" y="1435100"/>
            <a:ext cx="7289800" cy="5041900"/>
          </a:xfrm>
          <a:prstGeom prst="rect">
            <a:avLst/>
          </a:prstGeom>
        </p:spPr>
      </p:pic>
      <p:pic>
        <p:nvPicPr>
          <p:cNvPr id="19" name="Picture 18" descr="core1b_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>
                <a:alphaModFix/>
              </a:blip>
              <a:stretch>
                <a:fillRect/>
              </a:stretch>
            </p:blipFill>
          </mc:Choice>
          <mc:Fallback>
            <p:blipFill>
              <a:blip r:embed="rId12">
                <a:alphaModFix/>
              </a:blip>
              <a:stretch>
                <a:fillRect/>
              </a:stretch>
            </p:blipFill>
          </mc:Fallback>
        </mc:AlternateContent>
        <p:spPr>
          <a:xfrm>
            <a:off x="927100" y="1435100"/>
            <a:ext cx="7289800" cy="5041900"/>
          </a:xfrm>
          <a:prstGeom prst="rect">
            <a:avLst/>
          </a:prstGeom>
        </p:spPr>
      </p:pic>
      <p:pic>
        <p:nvPicPr>
          <p:cNvPr id="23" name="Picture 22" descr="core1b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927100" y="1435100"/>
            <a:ext cx="7289800" cy="50419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68836" y="1752600"/>
            <a:ext cx="137688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err="1" smtClean="0"/>
              <a:t>Z</a:t>
            </a:r>
            <a:r>
              <a:rPr lang="en-US" sz="2300" baseline="-25000" dirty="0" err="1" smtClean="0"/>
              <a:t>vir</a:t>
            </a:r>
            <a:r>
              <a:rPr lang="en-US" sz="2300" dirty="0" smtClean="0"/>
              <a:t>=10</a:t>
            </a:r>
            <a:endParaRPr lang="en-US" sz="23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376092"/>
                </a:solidFill>
              </a:rPr>
              <a:t>Sources of </a:t>
            </a:r>
            <a:r>
              <a:rPr lang="en-US" b="1" dirty="0" err="1" smtClean="0">
                <a:solidFill>
                  <a:srgbClr val="376092"/>
                </a:solidFill>
              </a:rPr>
              <a:t>Reionization</a:t>
            </a:r>
            <a:endParaRPr lang="en-US" b="1" dirty="0">
              <a:solidFill>
                <a:srgbClr val="37609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Role of globular clusters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X-ray pre-ionization: </a:t>
            </a:r>
            <a:r>
              <a:rPr lang="en-US" dirty="0" err="1" smtClean="0"/>
              <a:t>redshifted</a:t>
            </a:r>
            <a:r>
              <a:rPr lang="en-US" dirty="0" smtClean="0"/>
              <a:t> X-ray background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Accretion onto intermediate mass black holes with radiation feedback (</a:t>
            </a:r>
            <a:r>
              <a:rPr lang="en-US" dirty="0" err="1" smtClean="0"/>
              <a:t>KwangHo</a:t>
            </a:r>
            <a:r>
              <a:rPr lang="en-US" dirty="0" smtClean="0"/>
              <a:t> Park)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Primordial black holes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465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17375E"/>
                </a:solidFill>
              </a:rPr>
              <a:t>Bondi</a:t>
            </a:r>
            <a:r>
              <a:rPr lang="en-US" b="1" dirty="0" smtClean="0">
                <a:solidFill>
                  <a:srgbClr val="17375E"/>
                </a:solidFill>
              </a:rPr>
              <a:t> accretion with radiation feedback </a:t>
            </a:r>
            <a:endParaRPr lang="en-US" b="1" dirty="0">
              <a:solidFill>
                <a:srgbClr val="17375E"/>
              </a:solidFill>
            </a:endParaRPr>
          </a:p>
        </p:txBody>
      </p:sp>
      <p:pic>
        <p:nvPicPr>
          <p:cNvPr id="5" name="denlin_big.mpeg">
            <a:hlinkClick r:id="" action="ppaction://media"/>
          </p:cNvPr>
          <p:cNvPicPr/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30086" y="1600200"/>
            <a:ext cx="5756714" cy="5257800"/>
          </a:xfrm>
        </p:spPr>
      </p:pic>
      <p:sp>
        <p:nvSpPr>
          <p:cNvPr id="6" name="TextBox 5"/>
          <p:cNvSpPr txBox="1"/>
          <p:nvPr/>
        </p:nvSpPr>
        <p:spPr>
          <a:xfrm>
            <a:off x="762000" y="2600980"/>
            <a:ext cx="1866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Gas density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876800"/>
            <a:ext cx="2831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Ionization fraction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136" y="1600200"/>
            <a:ext cx="2831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17375E"/>
                </a:solidFill>
              </a:rPr>
              <a:t>100 </a:t>
            </a:r>
            <a:r>
              <a:rPr lang="en-US" sz="2800" dirty="0" err="1" smtClean="0">
                <a:solidFill>
                  <a:srgbClr val="17375E"/>
                </a:solidFill>
              </a:rPr>
              <a:t>M</a:t>
            </a:r>
            <a:r>
              <a:rPr lang="en-US" sz="2800" baseline="-25000" dirty="0" err="1" smtClean="0">
                <a:solidFill>
                  <a:srgbClr val="17375E"/>
                </a:solidFill>
              </a:rPr>
              <a:t>solar</a:t>
            </a:r>
            <a:r>
              <a:rPr lang="en-US" sz="2800" baseline="-25000" dirty="0" smtClean="0">
                <a:solidFill>
                  <a:srgbClr val="17375E"/>
                </a:solidFill>
              </a:rPr>
              <a:t> </a:t>
            </a:r>
            <a:r>
              <a:rPr lang="en-US" sz="2800" dirty="0" smtClean="0">
                <a:solidFill>
                  <a:srgbClr val="17375E"/>
                </a:solidFill>
              </a:rPr>
              <a:t>IMBH</a:t>
            </a:r>
            <a:endParaRPr lang="en-US" sz="2800" dirty="0">
              <a:solidFill>
                <a:srgbClr val="17375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95528" y="1138535"/>
            <a:ext cx="2168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17375E"/>
                </a:solidFill>
              </a:rPr>
              <a:t>Park &amp; </a:t>
            </a:r>
            <a:r>
              <a:rPr lang="en-US" sz="2000" dirty="0" smtClean="0">
                <a:solidFill>
                  <a:srgbClr val="17375E"/>
                </a:solidFill>
              </a:rPr>
              <a:t>Ricotti</a:t>
            </a:r>
            <a:r>
              <a:rPr lang="en-US" sz="2000" dirty="0" smtClean="0">
                <a:solidFill>
                  <a:srgbClr val="17375E"/>
                </a:solidFill>
              </a:rPr>
              <a:t> 2010</a:t>
            </a:r>
            <a:endParaRPr lang="en-US" sz="2000" dirty="0">
              <a:solidFill>
                <a:srgbClr val="17375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Accretion rate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 bright="-60000" contrast="79000"/>
          </a:blip>
          <a:stretch>
            <a:fillRect/>
          </a:stretch>
        </p:blipFill>
        <p:spPr>
          <a:xfrm>
            <a:off x="1447799" y="1752600"/>
            <a:ext cx="6368521" cy="43735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6310829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also </a:t>
            </a:r>
            <a:r>
              <a:rPr lang="en-US" dirty="0" err="1" smtClean="0"/>
              <a:t>Milosavljevic</a:t>
            </a:r>
            <a:r>
              <a:rPr lang="en-US" dirty="0" smtClean="0"/>
              <a:t> et al 2008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486400" y="1383268"/>
            <a:ext cx="1970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17375E"/>
                </a:solidFill>
              </a:rPr>
              <a:t>Park &amp; </a:t>
            </a:r>
            <a:r>
              <a:rPr lang="en-US" dirty="0" smtClean="0">
                <a:solidFill>
                  <a:srgbClr val="17375E"/>
                </a:solidFill>
              </a:rPr>
              <a:t>Ricotti</a:t>
            </a:r>
            <a:r>
              <a:rPr lang="en-US" dirty="0" smtClean="0">
                <a:solidFill>
                  <a:srgbClr val="17375E"/>
                </a:solidFill>
              </a:rPr>
              <a:t> 2010</a:t>
            </a:r>
            <a:endParaRPr lang="en-US" dirty="0">
              <a:solidFill>
                <a:srgbClr val="17375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den_he-1.gif">
            <a:hlinkClick r:id="" action="ppaction://media"/>
          </p:cNvPr>
          <p:cNvPicPr/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914400"/>
            <a:ext cx="5715000" cy="5715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7375E"/>
                </a:solidFill>
              </a:rPr>
              <a:t>Current PhD Students</a:t>
            </a:r>
            <a:endParaRPr lang="en-US" b="1" dirty="0">
              <a:solidFill>
                <a:srgbClr val="17375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Mia </a:t>
            </a:r>
            <a:r>
              <a:rPr lang="en-US" dirty="0" err="1" smtClean="0"/>
              <a:t>Bovill</a:t>
            </a:r>
            <a:r>
              <a:rPr lang="en-US" dirty="0" smtClean="0"/>
              <a:t> (Where are the Fossils of the first galaxies?)</a:t>
            </a:r>
          </a:p>
          <a:p>
            <a:r>
              <a:rPr lang="en-US" dirty="0" err="1" smtClean="0"/>
              <a:t>KwangHo</a:t>
            </a:r>
            <a:r>
              <a:rPr lang="en-US" dirty="0" smtClean="0"/>
              <a:t> Park </a:t>
            </a:r>
            <a:r>
              <a:rPr lang="en-US" dirty="0" smtClean="0"/>
              <a:t>(simulations </a:t>
            </a:r>
            <a:r>
              <a:rPr lang="en-US" dirty="0" smtClean="0"/>
              <a:t>of accretion onto </a:t>
            </a:r>
            <a:r>
              <a:rPr lang="en-US" dirty="0" smtClean="0"/>
              <a:t>IMBH with </a:t>
            </a:r>
            <a:r>
              <a:rPr lang="en-US" dirty="0" err="1" smtClean="0"/>
              <a:t>rad</a:t>
            </a:r>
            <a:r>
              <a:rPr lang="en-US" dirty="0" smtClean="0"/>
              <a:t> transfer)</a:t>
            </a:r>
            <a:endParaRPr lang="en-US" dirty="0" smtClean="0"/>
          </a:p>
          <a:p>
            <a:r>
              <a:rPr lang="en-US" dirty="0" smtClean="0"/>
              <a:t>Emil </a:t>
            </a:r>
            <a:r>
              <a:rPr lang="en-US" dirty="0" err="1" smtClean="0"/>
              <a:t>Polinsesky</a:t>
            </a:r>
            <a:r>
              <a:rPr lang="en-US" dirty="0" smtClean="0"/>
              <a:t> </a:t>
            </a:r>
            <a:r>
              <a:rPr lang="en-US" dirty="0" smtClean="0"/>
              <a:t>(S</a:t>
            </a:r>
            <a:r>
              <a:rPr lang="en-US" dirty="0" smtClean="0"/>
              <a:t>imulations </a:t>
            </a:r>
            <a:r>
              <a:rPr lang="en-US" dirty="0" smtClean="0"/>
              <a:t>of</a:t>
            </a:r>
            <a:r>
              <a:rPr lang="en-US" dirty="0" smtClean="0"/>
              <a:t> the Milky Way in CDM and WDM)</a:t>
            </a:r>
          </a:p>
          <a:p>
            <a:r>
              <a:rPr lang="en-US" dirty="0" smtClean="0"/>
              <a:t>Kari </a:t>
            </a:r>
            <a:r>
              <a:rPr lang="en-US" dirty="0" err="1" smtClean="0"/>
              <a:t>Helgason</a:t>
            </a:r>
            <a:r>
              <a:rPr lang="en-US" dirty="0" smtClean="0"/>
              <a:t> (First light from IR background fluctuations, in collaboration with Alexander </a:t>
            </a:r>
            <a:r>
              <a:rPr lang="en-US" dirty="0" err="1" smtClean="0"/>
              <a:t>Kashlinsky</a:t>
            </a:r>
            <a:r>
              <a:rPr lang="en-US" dirty="0" smtClean="0"/>
              <a:t>)</a:t>
            </a:r>
            <a:r>
              <a:rPr lang="en-US" dirty="0" smtClean="0"/>
              <a:t> </a:t>
            </a: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Available for 2nd year projects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But at the moment I cannot support additional RAs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8013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Preliminary results </a:t>
            </a:r>
            <a:br>
              <a:rPr lang="en-US" dirty="0" smtClean="0"/>
            </a:br>
            <a:r>
              <a:rPr lang="en-US" sz="2400" dirty="0" smtClean="0"/>
              <a:t>Moving BH + </a:t>
            </a:r>
            <a:r>
              <a:rPr lang="en-US" sz="2400" dirty="0" err="1" smtClean="0"/>
              <a:t>Radiative</a:t>
            </a:r>
            <a:r>
              <a:rPr lang="en-US" sz="2400" dirty="0" smtClean="0"/>
              <a:t> Feedback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5/21/2010</a:t>
            </a:r>
            <a:endParaRPr lang="en-GB" dirty="0"/>
          </a:p>
        </p:txBody>
      </p:sp>
      <p:pic>
        <p:nvPicPr>
          <p:cNvPr id="5" name="denlin200.mpeg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133600" y="1524000"/>
            <a:ext cx="4953000" cy="4887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376092"/>
                </a:solidFill>
              </a:rPr>
              <a:t>Primordial black holes</a:t>
            </a:r>
            <a:endParaRPr lang="en-US" b="1" dirty="0">
              <a:solidFill>
                <a:srgbClr val="37609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accent1"/>
                </a:solidFill>
              </a:rPr>
              <a:t>PBHs</a:t>
            </a:r>
            <a:r>
              <a:rPr lang="en-US" dirty="0" smtClean="0">
                <a:solidFill>
                  <a:schemeClr val="accent1"/>
                </a:solidFill>
              </a:rPr>
              <a:t> modify recombination history and produce spectral distortions and anisotropies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New upper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limits on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f</a:t>
            </a:r>
            <a:r>
              <a:rPr lang="en-US" baseline="-25000" dirty="0" err="1" smtClean="0">
                <a:solidFill>
                  <a:schemeClr val="accent1">
                    <a:lumMod val="75000"/>
                  </a:schemeClr>
                </a:solidFill>
              </a:rPr>
              <a:t>pbh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with WMAP3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PBHs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promote formation of primordial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en-US" baseline="-25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and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ﬁrst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stars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Ultracompact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minihalos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as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MACHOs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1F497D"/>
                </a:solidFill>
              </a:rPr>
              <a:t>CMB anisotropies: WMAP3</a:t>
            </a:r>
            <a:endParaRPr lang="en-US" b="1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1417638"/>
            <a:ext cx="8724900" cy="521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9154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376092"/>
                </a:solidFill>
              </a:rPr>
              <a:t>Constraints on </a:t>
            </a:r>
            <a:r>
              <a:rPr lang="en-US" b="1" dirty="0" err="1" smtClean="0">
                <a:solidFill>
                  <a:srgbClr val="376092"/>
                </a:solidFill>
              </a:rPr>
              <a:t>f</a:t>
            </a:r>
            <a:r>
              <a:rPr lang="en-US" b="1" baseline="-25000" dirty="0" err="1" smtClean="0">
                <a:solidFill>
                  <a:srgbClr val="376092"/>
                </a:solidFill>
              </a:rPr>
              <a:t>pbh</a:t>
            </a:r>
            <a:r>
              <a:rPr lang="en-US" b="1" dirty="0" smtClean="0">
                <a:solidFill>
                  <a:srgbClr val="376092"/>
                </a:solidFill>
              </a:rPr>
              <a:t> from WMAP 3</a:t>
            </a:r>
            <a:endParaRPr lang="en-US" b="1" dirty="0">
              <a:solidFill>
                <a:srgbClr val="37609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50" y="1417638"/>
            <a:ext cx="8140700" cy="524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endParaRPr lang="en-US" b="1" dirty="0" smtClean="0">
              <a:solidFill>
                <a:srgbClr val="37609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376092"/>
                </a:solidFill>
              </a:rPr>
              <a:t>First structures in the </a:t>
            </a:r>
            <a:r>
              <a:rPr lang="en-US" b="1" dirty="0" smtClean="0">
                <a:solidFill>
                  <a:srgbClr val="376092"/>
                </a:solidFill>
              </a:rPr>
              <a:t>Universe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376092"/>
                </a:solidFill>
              </a:rPr>
              <a:t>Galaxy formation in early universe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err="1" smtClean="0"/>
              <a:t>Radiative</a:t>
            </a:r>
            <a:r>
              <a:rPr lang="en-US" dirty="0" smtClean="0"/>
              <a:t>/chemical feedback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Near field Cosmology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Dark matter simulations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Reionization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of the intergalactic medium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Ly-alpha forest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Sources of </a:t>
            </a:r>
            <a:r>
              <a:rPr lang="en-US" dirty="0" err="1" smtClean="0"/>
              <a:t>reionization</a:t>
            </a:r>
            <a:r>
              <a:rPr lang="en-US" dirty="0" smtClean="0"/>
              <a:t>: role of GCs and X-rays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Primordial </a:t>
            </a:r>
            <a:r>
              <a:rPr lang="en-US" dirty="0" err="1" smtClean="0"/>
              <a:t>BHs</a:t>
            </a:r>
            <a:r>
              <a:rPr lang="en-US" dirty="0" smtClean="0"/>
              <a:t> and CMB</a:t>
            </a:r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20" charset="0"/>
                <a:ea typeface="Times New Roman" pitchFamily="20" charset="0"/>
                <a:cs typeface="Times New Roman" pitchFamily="20" charset="0"/>
              </a:rPr>
              <a:t>The Missing Satellites</a:t>
            </a:r>
          </a:p>
        </p:txBody>
      </p:sp>
      <p:pic>
        <p:nvPicPr>
          <p:cNvPr id="18436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1981200"/>
            <a:ext cx="39116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4508218" y="5184914"/>
            <a:ext cx="3886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i="1" dirty="0" smtClean="0">
                <a:latin typeface="Times New Roman" pitchFamily="20" charset="0"/>
                <a:ea typeface="Times New Roman" pitchFamily="20" charset="0"/>
                <a:cs typeface="Times New Roman" pitchFamily="20" charset="0"/>
              </a:rPr>
              <a:t>There </a:t>
            </a:r>
            <a:r>
              <a:rPr lang="en-US" sz="2000" i="1" dirty="0">
                <a:latin typeface="Times New Roman" pitchFamily="20" charset="0"/>
                <a:ea typeface="Times New Roman" pitchFamily="20" charset="0"/>
                <a:cs typeface="Times New Roman" pitchFamily="20" charset="0"/>
              </a:rPr>
              <a:t>should be </a:t>
            </a:r>
            <a:r>
              <a:rPr lang="en-US" sz="2000" b="1" i="1" dirty="0">
                <a:latin typeface="Times New Roman" pitchFamily="20" charset="0"/>
                <a:ea typeface="Times New Roman" pitchFamily="20" charset="0"/>
                <a:cs typeface="Times New Roman" pitchFamily="20" charset="0"/>
              </a:rPr>
              <a:t>thousands</a:t>
            </a:r>
            <a:r>
              <a:rPr lang="en-US" sz="2000" i="1" dirty="0">
                <a:latin typeface="Times New Roman" pitchFamily="20" charset="0"/>
                <a:ea typeface="Times New Roman" pitchFamily="20" charset="0"/>
                <a:cs typeface="Times New Roman" pitchFamily="20" charset="0"/>
              </a:rPr>
              <a:t> of dwarf satellites around the Milky Way</a:t>
            </a:r>
            <a:r>
              <a:rPr lang="en-US" sz="2000" i="1" dirty="0" smtClean="0">
                <a:latin typeface="Times New Roman" pitchFamily="20" charset="0"/>
                <a:ea typeface="Times New Roman" pitchFamily="20" charset="0"/>
                <a:cs typeface="Times New Roman" pitchFamily="20" charset="0"/>
              </a:rPr>
              <a:t>.</a:t>
            </a:r>
          </a:p>
          <a:p>
            <a:r>
              <a:rPr lang="en-US" sz="2000" i="1" dirty="0" smtClean="0">
                <a:latin typeface="Times New Roman" pitchFamily="20" charset="0"/>
                <a:ea typeface="Times New Roman" pitchFamily="20" charset="0"/>
                <a:cs typeface="Times New Roman" pitchFamily="20" charset="0"/>
              </a:rPr>
              <a:t>However, as of 2005 only about 30 satellites known in LG.</a:t>
            </a:r>
            <a:endParaRPr lang="en-US" sz="2000" i="1" dirty="0">
              <a:latin typeface="Times New Roman" pitchFamily="20" charset="0"/>
              <a:ea typeface="Times New Roman" pitchFamily="20" charset="0"/>
              <a:cs typeface="Times New Roman" pitchFamily="20" charset="0"/>
            </a:endParaRPr>
          </a:p>
        </p:txBody>
      </p:sp>
      <p:sp>
        <p:nvSpPr>
          <p:cNvPr id="18439" name="TextBox 6"/>
          <p:cNvSpPr txBox="1">
            <a:spLocks noChangeArrowheads="1"/>
          </p:cNvSpPr>
          <p:nvPr/>
        </p:nvSpPr>
        <p:spPr bwMode="auto">
          <a:xfrm>
            <a:off x="303583" y="6121986"/>
            <a:ext cx="373501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Times New Roman" pitchFamily="20" charset="0"/>
                <a:ea typeface="Times New Roman" pitchFamily="20" charset="0"/>
                <a:cs typeface="Times New Roman" pitchFamily="20" charset="0"/>
              </a:rPr>
              <a:t>Aquarius Simulation </a:t>
            </a:r>
            <a:r>
              <a:rPr lang="en-US" sz="1600" dirty="0" smtClean="0">
                <a:latin typeface="Times New Roman" pitchFamily="20" charset="0"/>
                <a:ea typeface="Times New Roman" pitchFamily="20" charset="0"/>
                <a:cs typeface="Times New Roman" pitchFamily="20" charset="0"/>
              </a:rPr>
              <a:t>(</a:t>
            </a:r>
            <a:r>
              <a:rPr lang="en-US" sz="1600" dirty="0" err="1" smtClean="0">
                <a:latin typeface="Times New Roman" pitchFamily="20" charset="0"/>
                <a:ea typeface="Times New Roman" pitchFamily="20" charset="0"/>
                <a:cs typeface="Times New Roman" pitchFamily="20" charset="0"/>
              </a:rPr>
              <a:t>Springel</a:t>
            </a:r>
            <a:r>
              <a:rPr lang="en-US" sz="1600" dirty="0" smtClean="0">
                <a:latin typeface="Times New Roman" pitchFamily="20" charset="0"/>
                <a:ea typeface="Times New Roman" pitchFamily="20" charset="0"/>
                <a:cs typeface="Times New Roman" pitchFamily="20" charset="0"/>
              </a:rPr>
              <a:t> </a:t>
            </a:r>
            <a:r>
              <a:rPr lang="en-US" sz="1600" dirty="0">
                <a:latin typeface="Times New Roman" pitchFamily="20" charset="0"/>
                <a:ea typeface="Times New Roman" pitchFamily="20" charset="0"/>
                <a:cs typeface="Times New Roman" pitchFamily="20" charset="0"/>
              </a:rPr>
              <a:t>et  al, 2008)</a:t>
            </a:r>
          </a:p>
        </p:txBody>
      </p:sp>
      <p:pic>
        <p:nvPicPr>
          <p:cNvPr id="7" name="Picture 6" descr="local_group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218" y="1981200"/>
            <a:ext cx="4483382" cy="30989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3583" y="1427202"/>
            <a:ext cx="3389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Klypin</a:t>
            </a:r>
            <a:r>
              <a:rPr lang="en-US" dirty="0" smtClean="0"/>
              <a:t> et al 1999, More et al 1999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91070" y="1611868"/>
            <a:ext cx="2100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credit: </a:t>
            </a:r>
            <a:r>
              <a:rPr lang="en-US" dirty="0" err="1" smtClean="0"/>
              <a:t>Grebel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Less satellites if dark matter is warm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0" y="1295400"/>
            <a:ext cx="4191000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Imposing: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sat</a:t>
            </a:r>
            <a:r>
              <a:rPr lang="en-US" dirty="0" err="1" smtClean="0"/>
              <a:t>(WMD</a:t>
            </a:r>
            <a:r>
              <a:rPr lang="en-US" dirty="0" smtClean="0"/>
              <a:t> </a:t>
            </a:r>
            <a:r>
              <a:rPr lang="en-US" dirty="0" err="1" smtClean="0"/>
              <a:t>simulation)≥N</a:t>
            </a:r>
            <a:r>
              <a:rPr lang="en-US" baseline="-25000" dirty="0" err="1" smtClean="0"/>
              <a:t>sat</a:t>
            </a:r>
            <a:r>
              <a:rPr lang="en-US" dirty="0" err="1" smtClean="0"/>
              <a:t>(observed</a:t>
            </a:r>
            <a:r>
              <a:rPr lang="en-US" dirty="0" smtClean="0"/>
              <a:t>)</a:t>
            </a:r>
          </a:p>
          <a:p>
            <a:r>
              <a:rPr lang="en-US" dirty="0" smtClean="0"/>
              <a:t>-&gt; we can set limits on warmness of DM and thus the mass of WDM particle </a:t>
            </a:r>
          </a:p>
          <a:p>
            <a:endParaRPr lang="en-US" dirty="0" smtClean="0"/>
          </a:p>
          <a:p>
            <a:r>
              <a:rPr lang="en-US" dirty="0" smtClean="0"/>
              <a:t>Results:</a:t>
            </a:r>
          </a:p>
          <a:p>
            <a:r>
              <a:rPr lang="en-US" dirty="0" smtClean="0"/>
              <a:t>If WDM is a thermal relic</a:t>
            </a:r>
          </a:p>
          <a:p>
            <a:r>
              <a:rPr lang="en-US" dirty="0" err="1" smtClean="0"/>
              <a:t>m</a:t>
            </a:r>
            <a:r>
              <a:rPr lang="en-US" baseline="-25000" dirty="0" err="1" smtClean="0"/>
              <a:t>wdm</a:t>
            </a:r>
            <a:r>
              <a:rPr lang="en-US" dirty="0" smtClean="0"/>
              <a:t>&gt;2 </a:t>
            </a:r>
            <a:r>
              <a:rPr lang="en-US" dirty="0" err="1" smtClean="0"/>
              <a:t>keV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WDM is a sterile neutrino</a:t>
            </a:r>
          </a:p>
          <a:p>
            <a:r>
              <a:rPr lang="en-US" dirty="0" smtClean="0"/>
              <a:t>m</a:t>
            </a:r>
            <a:r>
              <a:rPr lang="en-US" baseline="-25000" dirty="0" smtClean="0"/>
              <a:t>s</a:t>
            </a:r>
            <a:r>
              <a:rPr lang="en-US" dirty="0" smtClean="0"/>
              <a:t>&gt;11 </a:t>
            </a:r>
            <a:r>
              <a:rPr lang="en-US" dirty="0" err="1" smtClean="0"/>
              <a:t>keV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method is staring to become competitive and complementary with methods using Lyman-alpha forest (</a:t>
            </a:r>
            <a:r>
              <a:rPr lang="en-US" dirty="0" err="1" smtClean="0"/>
              <a:t>eg</a:t>
            </a:r>
            <a:r>
              <a:rPr lang="en-US" dirty="0" smtClean="0"/>
              <a:t>, </a:t>
            </a:r>
            <a:r>
              <a:rPr lang="en-US" dirty="0" err="1" smtClean="0"/>
              <a:t>Viel</a:t>
            </a:r>
            <a:r>
              <a:rPr lang="en-US" dirty="0" smtClean="0"/>
              <a:t> et al 2006, 2008) due to the recent discovery of many new MW satellites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970839"/>
            <a:ext cx="2585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Polisensky</a:t>
            </a:r>
            <a:r>
              <a:rPr lang="en-US" dirty="0" smtClean="0"/>
              <a:t> &amp; Ricotti 2010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905000"/>
            <a:ext cx="4613899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5M204_01_wdm2k_NREF32_HILO_120ms.gif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376092"/>
                </a:solidFill>
              </a:rPr>
              <a:t>Simulations of the first galaxies</a:t>
            </a:r>
            <a:endParaRPr lang="en-US" b="1" dirty="0">
              <a:solidFill>
                <a:srgbClr val="376092"/>
              </a:solidFill>
            </a:endParaRPr>
          </a:p>
        </p:txBody>
      </p:sp>
      <p:pic>
        <p:nvPicPr>
          <p:cNvPr id="4" name="mymovie.mov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74065" y="1600200"/>
            <a:ext cx="5661025" cy="4525963"/>
          </a:xfrm>
        </p:spPr>
      </p:pic>
      <p:sp>
        <p:nvSpPr>
          <p:cNvPr id="5" name="TextBox 4"/>
          <p:cNvSpPr txBox="1"/>
          <p:nvPr/>
        </p:nvSpPr>
        <p:spPr>
          <a:xfrm>
            <a:off x="609599" y="1752600"/>
            <a:ext cx="24160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Feedback-regulated galaxy formation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1 </a:t>
            </a:r>
            <a:r>
              <a:rPr lang="en-US" dirty="0" err="1" smtClean="0"/>
              <a:t>Mpc</a:t>
            </a:r>
            <a:r>
              <a:rPr lang="en-US" dirty="0" smtClean="0"/>
              <a:t> box size</a:t>
            </a:r>
          </a:p>
          <a:p>
            <a:pPr>
              <a:buFont typeface="Arial"/>
              <a:buChar char="•"/>
            </a:pPr>
            <a:r>
              <a:rPr lang="en-US" dirty="0" smtClean="0"/>
              <a:t>10</a:t>
            </a:r>
            <a:r>
              <a:rPr lang="en-US" baseline="30000" dirty="0" smtClean="0"/>
              <a:t>3</a:t>
            </a:r>
            <a:r>
              <a:rPr lang="en-US" dirty="0" smtClean="0"/>
              <a:t>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sun</a:t>
            </a:r>
            <a:r>
              <a:rPr lang="en-US" dirty="0" smtClean="0"/>
              <a:t> mass res.</a:t>
            </a:r>
          </a:p>
          <a:p>
            <a:pPr>
              <a:buFont typeface="Arial"/>
              <a:buChar char="•"/>
            </a:pPr>
            <a:r>
              <a:rPr lang="en-US" dirty="0" smtClean="0"/>
              <a:t>3D </a:t>
            </a:r>
            <a:r>
              <a:rPr lang="en-US" dirty="0" err="1" smtClean="0"/>
              <a:t>radiative</a:t>
            </a:r>
            <a:r>
              <a:rPr lang="en-US" dirty="0" smtClean="0"/>
              <a:t> transfer</a:t>
            </a:r>
          </a:p>
          <a:p>
            <a:pPr>
              <a:buFont typeface="Arial"/>
              <a:buChar char="•"/>
            </a:pPr>
            <a:r>
              <a:rPr lang="en-US" dirty="0" smtClean="0"/>
              <a:t>Run ends at </a:t>
            </a:r>
            <a:r>
              <a:rPr lang="en-US" dirty="0" err="1" smtClean="0"/>
              <a:t>redshift</a:t>
            </a:r>
            <a:r>
              <a:rPr lang="en-US" dirty="0" smtClean="0"/>
              <a:t> of </a:t>
            </a:r>
            <a:r>
              <a:rPr lang="en-US" dirty="0" err="1" smtClean="0"/>
              <a:t>reionization</a:t>
            </a:r>
            <a:endParaRPr lang="en-US" dirty="0" smtClean="0"/>
          </a:p>
          <a:p>
            <a:pPr>
              <a:buFont typeface="Arial"/>
              <a:buChar char="•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15000" y="6292334"/>
            <a:ext cx="3220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Ref: Ricotti, </a:t>
            </a:r>
            <a:r>
              <a:rPr lang="en-US" dirty="0" err="1" smtClean="0"/>
              <a:t>Gnedin</a:t>
            </a:r>
            <a:r>
              <a:rPr lang="en-US" dirty="0" smtClean="0"/>
              <a:t> &amp; Shull 2002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17375E"/>
                </a:solidFill>
              </a:rPr>
              <a:t>P</a:t>
            </a:r>
            <a:r>
              <a:rPr lang="en-US" b="1" dirty="0" smtClean="0">
                <a:solidFill>
                  <a:srgbClr val="17375E"/>
                </a:solidFill>
              </a:rPr>
              <a:t>roperties </a:t>
            </a:r>
            <a:r>
              <a:rPr lang="en-US" b="1" dirty="0" smtClean="0">
                <a:solidFill>
                  <a:srgbClr val="17375E"/>
                </a:solidFill>
              </a:rPr>
              <a:t>of pre-</a:t>
            </a:r>
            <a:r>
              <a:rPr lang="en-US" b="1" dirty="0" err="1" smtClean="0">
                <a:solidFill>
                  <a:srgbClr val="17375E"/>
                </a:solidFill>
              </a:rPr>
              <a:t>reionization</a:t>
            </a:r>
            <a:r>
              <a:rPr lang="en-US" b="1" dirty="0" smtClean="0">
                <a:solidFill>
                  <a:srgbClr val="17375E"/>
                </a:solidFill>
              </a:rPr>
              <a:t> dwarfs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b="1" dirty="0">
              <a:solidFill>
                <a:srgbClr val="1F497D"/>
              </a:solidFill>
            </a:endParaRPr>
          </a:p>
        </p:txBody>
      </p:sp>
      <p:pic>
        <p:nvPicPr>
          <p:cNvPr id="137220" name="Picture 4" descr="fbar25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96000" contrast="100000"/>
          </a:blip>
          <a:srcRect/>
          <a:stretch>
            <a:fillRect/>
          </a:stretch>
        </p:blipFill>
        <p:spPr>
          <a:xfrm>
            <a:off x="2970212" y="1447800"/>
            <a:ext cx="5410200" cy="5410200"/>
          </a:xfrm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81000" y="4495800"/>
            <a:ext cx="4191000" cy="2005013"/>
            <a:chOff x="336" y="2825"/>
            <a:chExt cx="2640" cy="1263"/>
          </a:xfrm>
        </p:grpSpPr>
        <p:sp>
          <p:nvSpPr>
            <p:cNvPr id="137222" name="Text Box 6"/>
            <p:cNvSpPr txBox="1">
              <a:spLocks noChangeArrowheads="1"/>
            </p:cNvSpPr>
            <p:nvPr/>
          </p:nvSpPr>
          <p:spPr bwMode="auto">
            <a:xfrm>
              <a:off x="336" y="3327"/>
              <a:ext cx="1529" cy="76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900" dirty="0"/>
                <a:t>Dark</a:t>
              </a:r>
              <a:r>
                <a:rPr lang="en-US" sz="2900" dirty="0" smtClean="0"/>
                <a:t> </a:t>
              </a:r>
            </a:p>
            <a:p>
              <a:pPr algn="l">
                <a:spcBef>
                  <a:spcPct val="50000"/>
                </a:spcBef>
              </a:pPr>
              <a:r>
                <a:rPr lang="en-US" sz="2900" dirty="0" smtClean="0"/>
                <a:t>galaxies</a:t>
              </a:r>
              <a:endParaRPr lang="en-US" sz="2900" dirty="0"/>
            </a:p>
          </p:txBody>
        </p:sp>
        <p:cxnSp>
          <p:nvCxnSpPr>
            <p:cNvPr id="137225" name="AutoShape 9"/>
            <p:cNvCxnSpPr>
              <a:cxnSpLocks noChangeShapeType="1"/>
            </p:cNvCxnSpPr>
            <p:nvPr/>
          </p:nvCxnSpPr>
          <p:spPr bwMode="auto">
            <a:xfrm flipV="1">
              <a:off x="1865" y="2825"/>
              <a:ext cx="1111" cy="883"/>
            </a:xfrm>
            <a:prstGeom prst="straightConnector1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137228" name="Rectangle 12"/>
          <p:cNvSpPr>
            <a:spLocks noChangeArrowheads="1"/>
          </p:cNvSpPr>
          <p:nvPr/>
        </p:nvSpPr>
        <p:spPr bwMode="auto">
          <a:xfrm rot="-5400000">
            <a:off x="970727" y="3789935"/>
            <a:ext cx="4214878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900" dirty="0"/>
              <a:t>Fraction of cosmic baryons</a:t>
            </a:r>
          </a:p>
        </p:txBody>
      </p:sp>
      <p:grpSp>
        <p:nvGrpSpPr>
          <p:cNvPr id="3" name="Group 25"/>
          <p:cNvGrpSpPr/>
          <p:nvPr/>
        </p:nvGrpSpPr>
        <p:grpSpPr>
          <a:xfrm>
            <a:off x="218061" y="1951800"/>
            <a:ext cx="5420739" cy="2239200"/>
            <a:chOff x="218061" y="1951800"/>
            <a:chExt cx="5420739" cy="2239200"/>
          </a:xfrm>
        </p:grpSpPr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218061" y="1951800"/>
              <a:ext cx="2590800" cy="98488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900" dirty="0" smtClean="0"/>
                <a:t>Luminous galaxies</a:t>
              </a:r>
              <a:endParaRPr lang="en-US" sz="2900" dirty="0"/>
            </a:p>
          </p:txBody>
        </p:sp>
        <p:cxnSp>
          <p:nvCxnSpPr>
            <p:cNvPr id="14" name="AutoShape 9"/>
            <p:cNvCxnSpPr>
              <a:cxnSpLocks noChangeShapeType="1"/>
            </p:cNvCxnSpPr>
            <p:nvPr/>
          </p:nvCxnSpPr>
          <p:spPr bwMode="auto">
            <a:xfrm>
              <a:off x="2808861" y="2490410"/>
              <a:ext cx="2829939" cy="1700590"/>
            </a:xfrm>
            <a:prstGeom prst="straightConnector1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4" name="Group 24"/>
          <p:cNvGrpSpPr/>
          <p:nvPr/>
        </p:nvGrpSpPr>
        <p:grpSpPr>
          <a:xfrm>
            <a:off x="6019180" y="1778507"/>
            <a:ext cx="1677638" cy="4722879"/>
            <a:chOff x="6400800" y="1779301"/>
            <a:chExt cx="1677638" cy="4722879"/>
          </a:xfrm>
        </p:grpSpPr>
        <p:cxnSp>
          <p:nvCxnSpPr>
            <p:cNvPr id="18" name="Straight Connector 17"/>
            <p:cNvCxnSpPr/>
            <p:nvPr/>
          </p:nvCxnSpPr>
          <p:spPr>
            <a:xfrm rot="5400000" flipH="1" flipV="1">
              <a:off x="5107749" y="4139947"/>
              <a:ext cx="4722879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10800000">
              <a:off x="6858000" y="4038600"/>
              <a:ext cx="61118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6400800" y="3392269"/>
              <a:ext cx="16776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1F497D"/>
                  </a:solidFill>
                </a:rPr>
                <a:t>Pre-</a:t>
              </a:r>
              <a:r>
                <a:rPr lang="en-US" dirty="0" err="1" smtClean="0">
                  <a:solidFill>
                    <a:srgbClr val="1F497D"/>
                  </a:solidFill>
                </a:rPr>
                <a:t>reionization</a:t>
              </a:r>
              <a:endParaRPr lang="en-US" dirty="0" smtClean="0">
                <a:solidFill>
                  <a:srgbClr val="1F497D"/>
                </a:solidFill>
              </a:endParaRPr>
            </a:p>
            <a:p>
              <a:r>
                <a:rPr lang="en-US" dirty="0" smtClean="0">
                  <a:solidFill>
                    <a:srgbClr val="1F497D"/>
                  </a:solidFill>
                </a:rPr>
                <a:t>dwarfs</a:t>
              </a:r>
              <a:endParaRPr lang="en-US" dirty="0">
                <a:solidFill>
                  <a:srgbClr val="1F497D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539438" y="1409175"/>
            <a:ext cx="1269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At </a:t>
            </a:r>
            <a:r>
              <a:rPr lang="en-US" sz="2800" dirty="0" err="1" smtClean="0"/>
              <a:t>z</a:t>
            </a:r>
            <a:r>
              <a:rPr lang="en-US" sz="2800" dirty="0" smtClean="0"/>
              <a:t>=10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376092"/>
                </a:solidFill>
              </a:rPr>
              <a:t>Pre-</a:t>
            </a:r>
            <a:r>
              <a:rPr lang="en-US" b="1" dirty="0" err="1" smtClean="0">
                <a:solidFill>
                  <a:srgbClr val="376092"/>
                </a:solidFill>
              </a:rPr>
              <a:t>reionization</a:t>
            </a:r>
            <a:r>
              <a:rPr lang="en-US" b="1" dirty="0" smtClean="0">
                <a:solidFill>
                  <a:srgbClr val="376092"/>
                </a:solidFill>
              </a:rPr>
              <a:t> fossils and ultra-faint </a:t>
            </a:r>
            <a:r>
              <a:rPr lang="en-US" b="1" dirty="0" err="1" smtClean="0">
                <a:solidFill>
                  <a:srgbClr val="376092"/>
                </a:solidFill>
              </a:rPr>
              <a:t>dSphs</a:t>
            </a:r>
            <a:r>
              <a:rPr lang="en-US" b="1" dirty="0" smtClean="0">
                <a:solidFill>
                  <a:srgbClr val="376092"/>
                </a:solidFill>
              </a:rPr>
              <a:t>: a model prediction!</a:t>
            </a:r>
            <a:endParaRPr lang="en-US" b="1" dirty="0">
              <a:solidFill>
                <a:srgbClr val="376092"/>
              </a:solidFill>
            </a:endParaRPr>
          </a:p>
        </p:txBody>
      </p:sp>
      <p:pic>
        <p:nvPicPr>
          <p:cNvPr id="6" name="Content Placeholder 5" descr="f1.eps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40915" r="-40915"/>
              <a:stretch>
                <a:fillRect/>
              </a:stretch>
            </p:blipFill>
          </mc:Choice>
          <mc:Fallback>
            <p:blipFill>
              <a:blip r:embed="rId3"/>
              <a:srcRect l="-40915" r="-40915"/>
              <a:stretch>
                <a:fillRect/>
              </a:stretch>
            </p:blipFill>
          </mc:Fallback>
        </mc:AlternateContent>
        <p:spPr>
          <a:xfrm>
            <a:off x="-1752600" y="1219200"/>
            <a:ext cx="11963400" cy="5287962"/>
          </a:xfrm>
        </p:spPr>
      </p:pic>
      <p:sp>
        <p:nvSpPr>
          <p:cNvPr id="7" name="TextBox 6"/>
          <p:cNvSpPr txBox="1"/>
          <p:nvPr/>
        </p:nvSpPr>
        <p:spPr>
          <a:xfrm>
            <a:off x="4958239" y="6322496"/>
            <a:ext cx="4185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Ref: Ricotti &amp; </a:t>
            </a:r>
            <a:r>
              <a:rPr lang="en-US" dirty="0" err="1" smtClean="0"/>
              <a:t>Gnedin</a:t>
            </a:r>
            <a:r>
              <a:rPr lang="en-US" dirty="0" smtClean="0"/>
              <a:t> 05, </a:t>
            </a:r>
            <a:r>
              <a:rPr lang="en-US" dirty="0" err="1" smtClean="0"/>
              <a:t>Bovill</a:t>
            </a:r>
            <a:r>
              <a:rPr lang="en-US" dirty="0" smtClean="0"/>
              <a:t> &amp; Ricotti 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1224</TotalTime>
  <Words>647</Words>
  <Application>Microsoft Macintosh PowerPoint</Application>
  <PresentationFormat>On-screen Show (4:3)</PresentationFormat>
  <Paragraphs>109</Paragraphs>
  <Slides>23</Slides>
  <Notes>3</Notes>
  <HiddenSlides>0</HiddenSlides>
  <MMClips>6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Theoretical work on  Cosmology and Structure Formation </vt:lpstr>
      <vt:lpstr>Current PhD Students</vt:lpstr>
      <vt:lpstr>Slide 3</vt:lpstr>
      <vt:lpstr>The Missing Satellites</vt:lpstr>
      <vt:lpstr>Less satellites if dark matter is warm</vt:lpstr>
      <vt:lpstr>Slide 6</vt:lpstr>
      <vt:lpstr>Simulations of the first galaxies</vt:lpstr>
      <vt:lpstr>Properties of pre-reionization dwarfs  </vt:lpstr>
      <vt:lpstr>Pre-reionization fossils and ultra-faint dSphs: a model prediction!</vt:lpstr>
      <vt:lpstr>Hybrid Initial Conditions</vt:lpstr>
      <vt:lpstr>Slide 11</vt:lpstr>
      <vt:lpstr>Slide 12</vt:lpstr>
      <vt:lpstr>Slide 13</vt:lpstr>
      <vt:lpstr>Reionization feedback on dwarf galaxy formation</vt:lpstr>
      <vt:lpstr>Late gas accretion onto mini-halos</vt:lpstr>
      <vt:lpstr>Sources of Reionization</vt:lpstr>
      <vt:lpstr>Bondi accretion with radiation feedback </vt:lpstr>
      <vt:lpstr>Accretion rate</vt:lpstr>
      <vt:lpstr>Slide 19</vt:lpstr>
      <vt:lpstr>Preliminary results  Moving BH + Radiative Feedback</vt:lpstr>
      <vt:lpstr>Primordial black holes</vt:lpstr>
      <vt:lpstr>CMB anisotropies: WMAP3</vt:lpstr>
      <vt:lpstr>Constraints on fpbh from WMAP 3</vt:lpstr>
    </vt:vector>
  </TitlesOfParts>
  <Company>U of Maryland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interest: Theoretical Cosmology </dc:title>
  <dc:creator>Massimo Ricotti</dc:creator>
  <cp:lastModifiedBy>Massimo Ricotti</cp:lastModifiedBy>
  <cp:revision>18</cp:revision>
  <dcterms:created xsi:type="dcterms:W3CDTF">2010-11-08T21:20:49Z</dcterms:created>
  <dcterms:modified xsi:type="dcterms:W3CDTF">2010-11-08T22:04:25Z</dcterms:modified>
</cp:coreProperties>
</file>